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73" r:id="rId2"/>
  </p:sldMasterIdLst>
  <p:notesMasterIdLst>
    <p:notesMasterId r:id="rId20"/>
  </p:notesMasterIdLst>
  <p:handoutMasterIdLst>
    <p:handoutMasterId r:id="rId21"/>
  </p:handoutMasterIdLst>
  <p:sldIdLst>
    <p:sldId id="312" r:id="rId3"/>
    <p:sldId id="293" r:id="rId4"/>
    <p:sldId id="314" r:id="rId5"/>
    <p:sldId id="327" r:id="rId6"/>
    <p:sldId id="324" r:id="rId7"/>
    <p:sldId id="325" r:id="rId8"/>
    <p:sldId id="326" r:id="rId9"/>
    <p:sldId id="320" r:id="rId10"/>
    <p:sldId id="291" r:id="rId11"/>
    <p:sldId id="279" r:id="rId12"/>
    <p:sldId id="303" r:id="rId13"/>
    <p:sldId id="311" r:id="rId14"/>
    <p:sldId id="315" r:id="rId15"/>
    <p:sldId id="316" r:id="rId16"/>
    <p:sldId id="317" r:id="rId17"/>
    <p:sldId id="318" r:id="rId18"/>
    <p:sldId id="319" r:id="rId19"/>
  </p:sldIdLst>
  <p:sldSz cx="9144000" cy="5143500" type="screen16x9"/>
  <p:notesSz cx="6858000" cy="9144000"/>
  <p:embeddedFontLst>
    <p:embeddedFont>
      <p:font typeface="나눔바른고딕 Light" panose="020B0603020101020101" pitchFamily="50" charset="-127"/>
      <p:regular r:id="rId22"/>
    </p:embeddedFont>
    <p:embeddedFont>
      <p:font typeface="한수원 한돋움" panose="020B0600000101010101" pitchFamily="50" charset="-127"/>
      <p:bold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한수원 한돋움 Bold" panose="020B0600000101010101" pitchFamily="50" charset="-127"/>
      <p:bold r:id="rId26"/>
    </p:embeddedFont>
  </p:embeddedFontLst>
  <p:defaultTextStyle>
    <a:defPPr>
      <a:defRPr lang="ko-KR"/>
    </a:defPPr>
    <a:lvl1pPr marL="0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8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0914"/>
    <a:srgbClr val="90C323"/>
    <a:srgbClr val="5E97E1"/>
    <a:srgbClr val="90C320"/>
    <a:srgbClr val="00A0D2"/>
    <a:srgbClr val="C9E0FF"/>
    <a:srgbClr val="8CBEFF"/>
    <a:srgbClr val="B2B2B2"/>
    <a:srgbClr val="93C4ED"/>
    <a:srgbClr val="93B4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01" autoAdjust="0"/>
    <p:restoredTop sz="94694" autoAdjust="0"/>
  </p:normalViewPr>
  <p:slideViewPr>
    <p:cSldViewPr>
      <p:cViewPr varScale="1">
        <p:scale>
          <a:sx n="79" d="100"/>
          <a:sy n="79" d="100"/>
        </p:scale>
        <p:origin x="90" y="10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14578-7EF3-4727-BD42-39B967B9454B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32C99-96F0-46CD-B58C-814FF01AF2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7660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9F32D-416B-41F8-965B-AFE94DF4D91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C2FE0F-61B8-4DB6-9D27-4EDC46824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78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8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142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355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C2FE0F-61B8-4DB6-9D27-4EDC46824B6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462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997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212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76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520562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개발 및 구현</a:t>
            </a:r>
          </a:p>
        </p:txBody>
      </p:sp>
    </p:spTree>
    <p:extLst>
      <p:ext uri="{BB962C8B-B14F-4D97-AF65-F5344CB8AC3E}">
        <p14:creationId xmlns:p14="http://schemas.microsoft.com/office/powerpoint/2010/main" val="368632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04. 오류개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022990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03.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오류개선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22990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03.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오류개선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74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31739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04.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영상 및 형상관리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31739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04.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영상 및 형상관리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11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FCA8F-81E3-4494-807A-19ED36318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lIns="68579" tIns="34289" rIns="68579" bIns="34289"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A30F0C-47F5-4BBB-8D9A-EEA1FF7E8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 lIns="68579" tIns="34289" rIns="68579" bIns="34289"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4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880E9-F562-4ADC-9C95-311ED8011E61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6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extLst mod="1">
    <p:ext uri="{DCECCB84-F9BA-43D5-87BE-67443E8EF086}">
      <p15:sldGuideLst xmlns:p15="http://schemas.microsoft.com/office/powerpoint/2012/main">
        <p15:guide id="6" orient="horz" pos="278" userDrawn="1">
          <p15:clr>
            <a:srgbClr val="FBAE40"/>
          </p15:clr>
        </p15:guide>
        <p15:guide id="7" pos="393" userDrawn="1">
          <p15:clr>
            <a:srgbClr val="FBAE40"/>
          </p15:clr>
        </p15:guide>
        <p15:guide id="8" orient="horz" pos="4042" userDrawn="1">
          <p15:clr>
            <a:srgbClr val="FBAE40"/>
          </p15:clr>
        </p15:guide>
        <p15:guide id="9" pos="728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. 제작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19292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01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제작개요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807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3. 제작과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95767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동작 설명</a:t>
            </a:r>
            <a:endParaRPr lang="ko-KR" altLang="en-US" sz="28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83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. 오류개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22990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03.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오류개선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3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. 영상 및 관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31739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04.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영상 및 형상관리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3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FCA8F-81E3-4494-807A-19ED36318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lIns="68579" tIns="34289" rIns="68579" bIns="34289"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A30F0C-47F5-4BBB-8D9A-EEA1FF7E8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 lIns="68579" tIns="34289" rIns="68579" bIns="34289"/>
          <a:lstStyle>
            <a:lvl1pPr marL="0" indent="0" algn="ctr">
              <a:buNone/>
              <a:defRPr sz="1800"/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40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880E9-F562-4ADC-9C95-311ED8011E61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0DE6-3C68-4F76-8C4E-25446DCA7F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18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78" userDrawn="1">
          <p15:clr>
            <a:srgbClr val="FBAE40"/>
          </p15:clr>
        </p15:guide>
        <p15:guide id="2" pos="393" userDrawn="1">
          <p15:clr>
            <a:srgbClr val="FBAE40"/>
          </p15:clr>
        </p15:guide>
        <p15:guide id="4" orient="horz" pos="4042" userDrawn="1">
          <p15:clr>
            <a:srgbClr val="FBAE40"/>
          </p15:clr>
        </p15:guide>
        <p15:guide id="5" pos="728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A2C713-AC81-4EB2-9330-581E0B6A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0F55EC-D62C-46D0-85AA-2079E978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6F994-D68F-40EE-B340-2867A153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9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6" orient="horz" pos="278" userDrawn="1">
          <p15:clr>
            <a:srgbClr val="FBAE40"/>
          </p15:clr>
        </p15:guide>
        <p15:guide id="7" pos="393" userDrawn="1">
          <p15:clr>
            <a:srgbClr val="FBAE40"/>
          </p15:clr>
        </p15:guide>
        <p15:guide id="8" orient="horz" pos="4042" userDrawn="1">
          <p15:clr>
            <a:srgbClr val="FBAE40"/>
          </p15:clr>
        </p15:guide>
        <p15:guide id="9" pos="7287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01. 제작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19292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01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제작개요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192924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01</a:t>
            </a: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제작개요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86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03. 제작과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623D75-7690-462B-A0DC-A4F3108D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F3BCB1-6A24-432F-A778-B735C6861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4ED32B-3446-46D1-A849-41F78A9D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00067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제작과정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 userDrawn="1"/>
        </p:nvSpPr>
        <p:spPr>
          <a:xfrm>
            <a:off x="333000" y="411511"/>
            <a:ext cx="2000676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pPr marL="0" marR="0" indent="0" algn="l" defTabSz="914378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제작과정</a:t>
            </a:r>
          </a:p>
        </p:txBody>
      </p:sp>
      <p:sp>
        <p:nvSpPr>
          <p:cNvPr id="10" name="직사각형 9"/>
          <p:cNvSpPr/>
          <p:nvPr userDrawn="1"/>
        </p:nvSpPr>
        <p:spPr>
          <a:xfrm>
            <a:off x="333000" y="959070"/>
            <a:ext cx="8478000" cy="25200"/>
          </a:xfrm>
          <a:prstGeom prst="rect">
            <a:avLst/>
          </a:prstGeom>
          <a:solidFill>
            <a:srgbClr val="5E9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3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D06877-D131-4080-A9F4-48C0B274C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076F67-2A68-49D1-BB80-037677E0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82565-736B-44B3-9A33-43CB9E3F7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46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1" r:id="rId3"/>
    <p:sldLayoutId id="2147483669" r:id="rId4"/>
    <p:sldLayoutId id="2147483670" r:id="rId5"/>
    <p:sldLayoutId id="2147483672" r:id="rId6"/>
  </p:sldLayoutIdLst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685783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D06877-D131-4080-A9F4-48C0B274C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98D60-6305-4CBF-A4B2-1F42DE11A197}" type="datetimeFigureOut">
              <a:rPr lang="ko-KR" altLang="en-US" smtClean="0"/>
              <a:t>2021-05-17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076F67-2A68-49D1-BB80-037677E0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82565-736B-44B3-9A33-43CB9E3F7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68579" tIns="34289" rIns="68579" bIns="34289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AD074-B7EC-4A86-A6F1-B495F370F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014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</p:sldLayoutIdLst>
  <mc:AlternateContent xmlns:mc="http://schemas.openxmlformats.org/markup-compatibility/2006" xmlns:p14="http://schemas.microsoft.com/office/powerpoint/2010/main">
    <mc:Choice Requires="p14">
      <p:transition p14:dur="2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685783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9.xml"/><Relationship Id="rId5" Type="http://schemas.openxmlformats.org/officeDocument/2006/relationships/hyperlink" Target="https://github.com/jhy0409/jhy0409/tree/main/2%20vsStudio_P/210408_cSharp_basic_chap5/sukje_lotto" TargetMode="Externa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5.xml"/><Relationship Id="rId5" Type="http://schemas.openxmlformats.org/officeDocument/2006/relationships/hyperlink" Target="https://github.com/jhy0409/jhy0409/tree/main/2%20vsStudio_P/210408_cSharp_basic_chap5/sukje_lotto" TargetMode="Externa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54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48431" y="3851079"/>
            <a:ext cx="2517159" cy="376856"/>
            <a:chOff x="4985407" y="3631662"/>
            <a:chExt cx="2517159" cy="376856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A7311F7-BDB2-4871-A52E-85827F6BBA0C}"/>
                </a:ext>
              </a:extLst>
            </p:cNvPr>
            <p:cNvCxnSpPr/>
            <p:nvPr/>
          </p:nvCxnSpPr>
          <p:spPr>
            <a:xfrm>
              <a:off x="4985407" y="3631662"/>
              <a:ext cx="609600" cy="0"/>
            </a:xfrm>
            <a:prstGeom prst="line">
              <a:avLst/>
            </a:prstGeom>
            <a:ln w="571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07419D-DA91-41E9-BA14-DED2C6883059}"/>
                </a:ext>
              </a:extLst>
            </p:cNvPr>
            <p:cNvSpPr/>
            <p:nvPr/>
          </p:nvSpPr>
          <p:spPr>
            <a:xfrm>
              <a:off x="5000438" y="3708435"/>
              <a:ext cx="2502128" cy="300083"/>
            </a:xfrm>
            <a:prstGeom prst="rect">
              <a:avLst/>
            </a:prstGeom>
            <a:noFill/>
          </p:spPr>
          <p:txBody>
            <a:bodyPr wrap="none" lIns="0" tIns="34290" rIns="0" bIns="34290" rtlCol="0">
              <a:noAutofit/>
            </a:bodyPr>
            <a:lstStyle/>
            <a:p>
              <a:r>
                <a:rPr lang="en-US" altLang="ko-KR" sz="15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" pitchFamily="50" charset="-127"/>
                  <a:ea typeface="한수원 한돋움" pitchFamily="50" charset="-127"/>
                </a:rPr>
                <a:t>Presenter Ye Jin-</a:t>
              </a:r>
              <a:r>
                <a:rPr lang="en-US" altLang="ko-KR" sz="150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" pitchFamily="50" charset="-127"/>
                  <a:ea typeface="한수원 한돋움" pitchFamily="50" charset="-127"/>
                </a:rPr>
                <a:t>hee</a:t>
              </a:r>
              <a:endPara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수원 한돋움" pitchFamily="50" charset="-127"/>
                <a:ea typeface="한수원 한돋움" pitchFamily="50" charset="-127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4448431" y="1491631"/>
            <a:ext cx="3651962" cy="1226672"/>
            <a:chOff x="6603999" y="1460640"/>
            <a:chExt cx="4869282" cy="163556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4C1FE0-6BEB-44C5-B4B9-1755F444F838}"/>
                </a:ext>
              </a:extLst>
            </p:cNvPr>
            <p:cNvSpPr txBox="1"/>
            <p:nvPr/>
          </p:nvSpPr>
          <p:spPr>
            <a:xfrm>
              <a:off x="6603999" y="1460640"/>
              <a:ext cx="2956365" cy="615553"/>
            </a:xfrm>
            <a:prstGeom prst="rect">
              <a:avLst/>
            </a:prstGeom>
            <a:noFill/>
          </p:spPr>
          <p:txBody>
            <a:bodyPr wrap="none" lIns="0" rIns="0" rtlCol="0">
              <a:noAutofit/>
            </a:bodyPr>
            <a:lstStyle/>
            <a:p>
              <a:r>
                <a:rPr lang="en-US" altLang="ko-KR" sz="225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URL</a:t>
              </a:r>
              <a:r>
                <a:rPr lang="en-US" altLang="ko-KR" sz="225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session</a:t>
              </a:r>
              <a:r>
                <a:rPr lang="en-US" altLang="ko-KR" sz="22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 </a:t>
              </a:r>
              <a:r>
                <a:rPr lang="en-US" altLang="ko-KR" sz="225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+ Firebase</a:t>
              </a:r>
              <a:endParaRPr lang="ko-KR" altLang="en-US" sz="22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04C1FE0-6BEB-44C5-B4B9-1755F444F838}"/>
                </a:ext>
              </a:extLst>
            </p:cNvPr>
            <p:cNvSpPr txBox="1"/>
            <p:nvPr/>
          </p:nvSpPr>
          <p:spPr>
            <a:xfrm>
              <a:off x="6603999" y="2131836"/>
              <a:ext cx="4869282" cy="964366"/>
            </a:xfrm>
            <a:prstGeom prst="rect">
              <a:avLst/>
            </a:prstGeom>
            <a:noFill/>
          </p:spPr>
          <p:txBody>
            <a:bodyPr wrap="none" lIns="0" rIns="0" rtlCol="0">
              <a:noAutofit/>
            </a:bodyPr>
            <a:lstStyle/>
            <a:p>
              <a:r>
                <a:rPr lang="ko-KR" altLang="en-US" sz="4100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넷플릭스</a:t>
              </a:r>
              <a:r>
                <a:rPr lang="ko-KR" altLang="en-US" sz="4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 스타일</a:t>
              </a:r>
              <a:r>
                <a:rPr lang="en-US" altLang="ko-KR" sz="4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/>
              </a:r>
              <a:br>
                <a:rPr lang="en-US" altLang="ko-KR" sz="4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</a:br>
              <a:r>
                <a:rPr lang="ko-KR" altLang="en-US" sz="4100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한수원 한돋움 Bold" pitchFamily="50" charset="-127"/>
                  <a:ea typeface="한수원 한돋움 Bold" pitchFamily="50" charset="-127"/>
                </a:rPr>
                <a:t>영상 앱 제작</a:t>
              </a:r>
              <a:endParaRPr lang="en-US" altLang="ko-KR" sz="4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22"/>
          <a:stretch/>
        </p:blipFill>
        <p:spPr>
          <a:xfrm>
            <a:off x="0" y="411510"/>
            <a:ext cx="3275856" cy="413646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16221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6508868" y="3673542"/>
            <a:ext cx="1303492" cy="9233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/>
            <a:r>
              <a:rPr lang="ko-KR" altLang="en-US" sz="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https://qrgo.page.link/CNRmv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131591"/>
            <a:ext cx="5616624" cy="37907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직사각형 4"/>
          <p:cNvSpPr/>
          <p:nvPr/>
        </p:nvSpPr>
        <p:spPr>
          <a:xfrm>
            <a:off x="5539740" y="-374632"/>
            <a:ext cx="3604260" cy="21602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6556448" y="2358168"/>
            <a:ext cx="1208332" cy="1208332"/>
            <a:chOff x="6806721" y="2427734"/>
            <a:chExt cx="1069200" cy="1069200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852312" y="2473325"/>
              <a:ext cx="979116" cy="979116"/>
            </a:xfrm>
            <a:prstGeom prst="rect">
              <a:avLst/>
            </a:prstGeom>
            <a:noFill/>
            <a:ln w="28575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직사각형 6"/>
            <p:cNvSpPr/>
            <p:nvPr/>
          </p:nvSpPr>
          <p:spPr>
            <a:xfrm>
              <a:off x="6806721" y="2427734"/>
              <a:ext cx="1069200" cy="1069200"/>
            </a:xfrm>
            <a:prstGeom prst="rect">
              <a:avLst/>
            </a:prstGeom>
            <a:noFill/>
            <a:ln w="28575">
              <a:solidFill>
                <a:srgbClr val="8CBEF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직사각형 9">
            <a:hlinkClick r:id="rId5"/>
          </p:cNvPr>
          <p:cNvSpPr/>
          <p:nvPr/>
        </p:nvSpPr>
        <p:spPr>
          <a:xfrm>
            <a:off x="6436860" y="2238580"/>
            <a:ext cx="1447508" cy="1629314"/>
          </a:xfrm>
          <a:prstGeom prst="rect">
            <a:avLst/>
          </a:pr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891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7C6F9878-777C-4CD4-9613-851CABCDFC3E}"/>
              </a:ext>
            </a:extLst>
          </p:cNvPr>
          <p:cNvSpPr txBox="1"/>
          <p:nvPr/>
        </p:nvSpPr>
        <p:spPr>
          <a:xfrm>
            <a:off x="3031194" y="633979"/>
            <a:ext cx="3081613" cy="761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/>
            <a:r>
              <a:rPr lang="ko-KR" altLang="en-US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" pitchFamily="50" charset="-127"/>
                <a:ea typeface="한수원 한돋움" pitchFamily="50" charset="-127"/>
              </a:rPr>
              <a:t>논의 및 고찰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98757E-EC0B-47E5-9EA1-43BA79ABA10A}"/>
              </a:ext>
            </a:extLst>
          </p:cNvPr>
          <p:cNvSpPr/>
          <p:nvPr/>
        </p:nvSpPr>
        <p:spPr>
          <a:xfrm>
            <a:off x="1951758" y="1904864"/>
            <a:ext cx="5272891" cy="232307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생성된 </a:t>
            </a:r>
            <a:r>
              <a:rPr lang="ko-KR" altLang="en-US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로또번호의</a:t>
            </a:r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 활용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폼에서 버튼제어를 통해 생성된 </a:t>
            </a:r>
            <a:r>
              <a:rPr lang="ko-KR" altLang="en-US" sz="14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로또번호가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 특정부분을 클릭하면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복사되는 기능을 추가하면 </a:t>
            </a:r>
            <a:r>
              <a:rPr lang="ko-KR" altLang="en-US" sz="14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활용성이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 더 높아질 것이다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</a:p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프로그램 추가 기능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기존조건에 전체생성 수를 입력하여 </a:t>
            </a:r>
            <a:r>
              <a:rPr lang="ko-KR" altLang="en-US" sz="14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입력받은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 수만큼 생성하는 기능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,</a:t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생성된 번호를 엑셀이나 메모장 등에 저장하는 기능이 있어야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실제 사용시에 편리할 것이다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9626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8191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51800" y="1851671"/>
            <a:ext cx="2217195" cy="268897"/>
          </a:xfrm>
          <a:prstGeom prst="rect">
            <a:avLst/>
          </a:prstGeom>
          <a:solidFill>
            <a:srgbClr val="C9E0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1036643" y="1723046"/>
            <a:ext cx="1447512" cy="461663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 algn="ctr">
              <a:defRPr/>
            </a:pPr>
            <a:r>
              <a:rPr lang="en-US" altLang="ko-KR" sz="2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1 </a:t>
            </a:r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자료조사</a:t>
            </a:r>
            <a:r>
              <a: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, </a:t>
            </a:r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구상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51800" y="4515967"/>
            <a:ext cx="2217195" cy="45719"/>
          </a:xfrm>
          <a:prstGeom prst="rect">
            <a:avLst/>
          </a:prstGeom>
          <a:solidFill>
            <a:srgbClr val="C9E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463403" y="1851671"/>
            <a:ext cx="2217195" cy="268897"/>
          </a:xfrm>
          <a:prstGeom prst="rect">
            <a:avLst/>
          </a:prstGeom>
          <a:solidFill>
            <a:srgbClr val="C9E0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911559" y="1723044"/>
            <a:ext cx="1320874" cy="461665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 algn="ctr">
              <a:defRPr/>
            </a:pPr>
            <a:r>
              <a:rPr lang="en-US" altLang="ko-KR" sz="2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2 </a:t>
            </a:r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개발 및 구현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463403" y="4515967"/>
            <a:ext cx="2217195" cy="45719"/>
          </a:xfrm>
          <a:prstGeom prst="rect">
            <a:avLst/>
          </a:prstGeom>
          <a:solidFill>
            <a:srgbClr val="C9E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275005" y="1851671"/>
            <a:ext cx="2217195" cy="268897"/>
          </a:xfrm>
          <a:prstGeom prst="rect">
            <a:avLst/>
          </a:prstGeom>
          <a:solidFill>
            <a:srgbClr val="C9E0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6869842" y="1723044"/>
            <a:ext cx="1027525" cy="461665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 algn="ctr">
              <a:defRPr/>
            </a:pPr>
            <a:r>
              <a:rPr lang="en-US" altLang="ko-KR" sz="2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3 </a:t>
            </a:r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오류개선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75006" y="4515967"/>
            <a:ext cx="2217195" cy="45719"/>
          </a:xfrm>
          <a:prstGeom prst="rect">
            <a:avLst/>
          </a:prstGeom>
          <a:solidFill>
            <a:srgbClr val="C9E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화살표 연결선 2"/>
          <p:cNvCxnSpPr/>
          <p:nvPr/>
        </p:nvCxnSpPr>
        <p:spPr>
          <a:xfrm>
            <a:off x="2962769" y="1986119"/>
            <a:ext cx="406861" cy="0"/>
          </a:xfrm>
          <a:prstGeom prst="straightConnector1">
            <a:avLst/>
          </a:prstGeom>
          <a:ln w="12700">
            <a:solidFill>
              <a:srgbClr val="B2B2B2"/>
            </a:solidFill>
            <a:prstDash val="sysDot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774372" y="1986119"/>
            <a:ext cx="406861" cy="0"/>
          </a:xfrm>
          <a:prstGeom prst="straightConnector1">
            <a:avLst/>
          </a:prstGeom>
          <a:ln w="12700">
            <a:solidFill>
              <a:srgbClr val="B2B2B2"/>
            </a:solidFill>
            <a:prstDash val="sysDot"/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868894" y="2283718"/>
            <a:ext cx="1783010" cy="1563502"/>
          </a:xfrm>
          <a:prstGeom prst="rect">
            <a:avLst/>
          </a:prstGeom>
          <a:noFill/>
        </p:spPr>
        <p:txBody>
          <a:bodyPr wrap="square" lIns="0" tIns="45719" rIns="0" bIns="45719" rtlCol="0" anchor="t">
            <a:spAutoFit/>
          </a:bodyPr>
          <a:lstStyle/>
          <a:p>
            <a:pPr marL="228594" indent="-228594">
              <a:lnSpc>
                <a:spcPct val="130000"/>
              </a:lnSpc>
              <a:spcAft>
                <a:spcPts val="800"/>
              </a:spcAft>
              <a:buFont typeface="+mj-lt"/>
              <a:buAutoNum type="arabicPeriod"/>
              <a:defRPr/>
            </a:pPr>
            <a:r>
              <a:rPr lang="ko-KR" altLang="en-US" sz="12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회차별</a:t>
            </a: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번호 당첨확률 </a:t>
            </a:r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/>
            </a:r>
            <a:b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자료를 사용하여</a:t>
            </a:r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, </a:t>
            </a: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별도의 확률계산 생략</a:t>
            </a:r>
            <a:endParaRPr lang="en-US" altLang="ko-KR" sz="12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Light" pitchFamily="50" charset="-127"/>
              <a:ea typeface="나눔바른고딕 Light" pitchFamily="50" charset="-127"/>
            </a:endParaRPr>
          </a:p>
          <a:p>
            <a:pPr marL="228594" indent="-228594">
              <a:lnSpc>
                <a:spcPct val="130000"/>
              </a:lnSpc>
              <a:spcAft>
                <a:spcPts val="800"/>
              </a:spcAft>
              <a:buFont typeface="+mj-lt"/>
              <a:buAutoNum type="arabicPeriod"/>
              <a:defRPr/>
            </a:pP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랜덤번호 생성개수 기입</a:t>
            </a:r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/>
            </a:r>
            <a:b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하여 생성하도록</a:t>
            </a:r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</a:t>
            </a: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함</a:t>
            </a:r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/>
            </a:r>
            <a:b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ko-KR" altLang="en-US" sz="8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미기입시</a:t>
            </a:r>
            <a:r>
              <a: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</a:t>
            </a:r>
            <a:r>
              <a: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90%</a:t>
            </a:r>
            <a:r>
              <a: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이상의 번호로만 생성</a:t>
            </a:r>
            <a:endParaRPr lang="ko-KR" altLang="en-US" sz="12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Light" pitchFamily="50" charset="-127"/>
              <a:ea typeface="나눔바른고딕 Light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680496" y="2283718"/>
            <a:ext cx="1783010" cy="1008350"/>
          </a:xfrm>
          <a:prstGeom prst="rect">
            <a:avLst/>
          </a:prstGeom>
          <a:noFill/>
        </p:spPr>
        <p:txBody>
          <a:bodyPr wrap="square" lIns="0" tIns="45719" rIns="0" bIns="45719" rtlCol="0" anchor="t">
            <a:spAutoFit/>
          </a:bodyPr>
          <a:lstStyle/>
          <a:p>
            <a:pPr marL="228594" indent="-228594">
              <a:lnSpc>
                <a:spcPct val="13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en-US" sz="12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로또번호</a:t>
            </a: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생성 </a:t>
            </a:r>
            <a:r>
              <a:rPr lang="ko-KR" altLang="en-US" sz="12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로직활용</a:t>
            </a:r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/>
            </a:r>
            <a:b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(for</a:t>
            </a:r>
            <a:r>
              <a: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문 </a:t>
            </a:r>
            <a:r>
              <a: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2</a:t>
            </a:r>
            <a:r>
              <a: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회사용 </a:t>
            </a:r>
            <a:r>
              <a: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:</a:t>
            </a:r>
            <a:r>
              <a: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</a:t>
            </a:r>
            <a:r>
              <a: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7</a:t>
            </a:r>
            <a:r>
              <a:rPr lang="ko-KR" altLang="en-US" sz="8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개번호</a:t>
            </a:r>
            <a:r>
              <a: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</a:t>
            </a:r>
            <a:r>
              <a: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</a:t>
            </a:r>
            <a:r>
              <a: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회 생성시 </a:t>
            </a:r>
            <a:r>
              <a: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/>
            </a:r>
            <a:br>
              <a: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중복체크</a:t>
            </a:r>
            <a:r>
              <a: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</a:t>
            </a:r>
          </a:p>
          <a:p>
            <a:pPr marL="228594" indent="-228594">
              <a:lnSpc>
                <a:spcPct val="13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1-2</a:t>
            </a: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구현 위한 조건 추가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6563395" y="2283719"/>
            <a:ext cx="1783010" cy="332399"/>
          </a:xfrm>
          <a:prstGeom prst="rect">
            <a:avLst/>
          </a:prstGeom>
          <a:noFill/>
        </p:spPr>
        <p:txBody>
          <a:bodyPr wrap="square" lIns="0" tIns="45719" rIns="0" bIns="45719" rtlCol="0" anchor="t">
            <a:spAutoFit/>
          </a:bodyPr>
          <a:lstStyle/>
          <a:p>
            <a:pPr marL="228594" indent="-228594">
              <a:lnSpc>
                <a:spcPct val="13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altLang="ko-KR" sz="1200" b="1" kern="17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1~</a:t>
            </a:r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7</a:t>
            </a: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외의 숫자</a:t>
            </a:r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, </a:t>
            </a:r>
            <a:r>
              <a:rPr lang="ko-KR" altLang="en-US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문자입력</a:t>
            </a:r>
          </a:p>
        </p:txBody>
      </p:sp>
    </p:spTree>
    <p:extLst>
      <p:ext uri="{BB962C8B-B14F-4D97-AF65-F5344CB8AC3E}">
        <p14:creationId xmlns:p14="http://schemas.microsoft.com/office/powerpoint/2010/main" val="1854013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333001" y="1803474"/>
          <a:ext cx="4094984" cy="2935218"/>
        </p:xfrm>
        <a:graphic>
          <a:graphicData uri="http://schemas.openxmlformats.org/drawingml/2006/table">
            <a:tbl>
              <a:tblPr bandRow="1">
                <a:tableStyleId>{EB344D84-9AFB-497E-A393-DC336BA19D2E}</a:tableStyleId>
              </a:tblPr>
              <a:tblGrid>
                <a:gridCol w="40949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333000" y="1275607"/>
            <a:ext cx="4383016" cy="268897"/>
          </a:xfrm>
          <a:prstGeom prst="rect">
            <a:avLst/>
          </a:prstGeom>
          <a:gradFill>
            <a:gsLst>
              <a:gs pos="7000">
                <a:srgbClr val="C9E0FF">
                  <a:alpha val="53000"/>
                </a:srgbClr>
              </a:gs>
              <a:gs pos="87000">
                <a:srgbClr val="C9E0FF">
                  <a:alpha val="2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71214" y="1146980"/>
            <a:ext cx="961802" cy="461665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 algn="ctr">
              <a:defRPr/>
            </a:pPr>
            <a:r>
              <a:rPr lang="en-US" altLang="ko-KR" sz="2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1 </a:t>
            </a:r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알고리즘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294218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02-1</a:t>
            </a: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개념설계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33000" y="959070"/>
            <a:ext cx="7200000" cy="25200"/>
          </a:xfrm>
          <a:prstGeom prst="rect">
            <a:avLst/>
          </a:prstGeom>
          <a:gradFill flip="none" rotWithShape="1">
            <a:gsLst>
              <a:gs pos="0">
                <a:srgbClr val="5E97E1"/>
              </a:gs>
              <a:gs pos="58000">
                <a:srgbClr val="5E9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D:\9 임시\Git\jhy0409\2 vsStudio_P\210408_cSharp_basic_chap5\sukje_lotto\PPT\lottoAlgor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339502"/>
            <a:ext cx="3511520" cy="466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608094" y="1750401"/>
            <a:ext cx="3531858" cy="3054682"/>
          </a:xfrm>
          <a:prstGeom prst="rect">
            <a:avLst/>
          </a:prstGeom>
          <a:noFill/>
        </p:spPr>
        <p:txBody>
          <a:bodyPr wrap="square" lIns="0" tIns="45719" rIns="0" bIns="45719" rtlCol="0" anchor="t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public void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makeLotto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int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{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for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int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i = 0; i &lt;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goodLuck.Length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; i++)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{  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 =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r.Next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(1, 46);</a:t>
            </a:r>
            <a:b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/>
            </a:r>
            <a:b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 // (7 -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</a:t>
            </a: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번째 숫자까지는 번호당 확률 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70%</a:t>
            </a: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이상</a:t>
            </a:r>
          </a:p>
          <a:p>
            <a:pPr>
              <a:lnSpc>
                <a:spcPct val="125000"/>
              </a:lnSpc>
              <a:defRPr/>
            </a:pP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if (i &lt;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goodLuck.Length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-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 &amp;&amp;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hwaklyul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[i]) &lt; 0.9) </a:t>
            </a:r>
            <a:b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{ i--;}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if (i &gt;=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goodLuck.Length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-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)) // </a:t>
            </a: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마지막 번호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개는 랜덤</a:t>
            </a:r>
          </a:p>
          <a:p>
            <a:pPr>
              <a:lnSpc>
                <a:spcPct val="125000"/>
              </a:lnSpc>
              <a:defRPr/>
            </a:pP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{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 =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r.Next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(1, 46);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for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int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j = 0; j &lt; i; j++)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{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    if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 ==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[j])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    { i--;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Array.Sort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);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for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int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i = 0; i &lt;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goodLuck.Length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; i++)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{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Console.Write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($"{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[i]},\t");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Console.WriteLine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();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}</a:t>
            </a:r>
            <a:endParaRPr lang="ko-KR" altLang="en-US" sz="7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Light" pitchFamily="50" charset="-127"/>
              <a:ea typeface="나눔바른고딕 Light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71214" y="1750401"/>
            <a:ext cx="227750" cy="3054682"/>
          </a:xfrm>
          <a:prstGeom prst="rect">
            <a:avLst/>
          </a:prstGeom>
          <a:noFill/>
        </p:spPr>
        <p:txBody>
          <a:bodyPr wrap="square" lIns="0" tIns="45719" rIns="0" bIns="45719" rtlCol="0" anchor="t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2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3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4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5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6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7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8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9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10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11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12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13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14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15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16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17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18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19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20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21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22</a:t>
            </a:r>
          </a:p>
        </p:txBody>
      </p:sp>
      <p:sp>
        <p:nvSpPr>
          <p:cNvPr id="7" name="타원 6"/>
          <p:cNvSpPr/>
          <p:nvPr/>
        </p:nvSpPr>
        <p:spPr>
          <a:xfrm>
            <a:off x="5505202" y="2594124"/>
            <a:ext cx="216024" cy="21602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ko-KR" sz="1100" b="1" dirty="0"/>
              <a:t>1</a:t>
            </a:r>
            <a:endParaRPr lang="ko-KR" altLang="en-US" sz="1100" b="1" dirty="0"/>
          </a:p>
        </p:txBody>
      </p:sp>
      <p:sp>
        <p:nvSpPr>
          <p:cNvPr id="15" name="타원 14"/>
          <p:cNvSpPr/>
          <p:nvPr/>
        </p:nvSpPr>
        <p:spPr>
          <a:xfrm>
            <a:off x="5505202" y="3508524"/>
            <a:ext cx="216024" cy="21602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ko-KR" sz="1100" b="1" dirty="0"/>
              <a:t>2</a:t>
            </a:r>
            <a:endParaRPr lang="ko-KR" altLang="en-US" sz="1100" b="1" dirty="0"/>
          </a:p>
        </p:txBody>
      </p:sp>
      <p:sp>
        <p:nvSpPr>
          <p:cNvPr id="12" name="육각형 11"/>
          <p:cNvSpPr/>
          <p:nvPr/>
        </p:nvSpPr>
        <p:spPr>
          <a:xfrm>
            <a:off x="852115" y="2457451"/>
            <a:ext cx="3145981" cy="402332"/>
          </a:xfrm>
          <a:custGeom>
            <a:avLst/>
            <a:gdLst>
              <a:gd name="connsiteX0" fmla="*/ 0 w 3215830"/>
              <a:gd name="connsiteY0" fmla="*/ 108012 h 216024"/>
              <a:gd name="connsiteX1" fmla="*/ 69849 w 3215830"/>
              <a:gd name="connsiteY1" fmla="*/ 0 h 216024"/>
              <a:gd name="connsiteX2" fmla="*/ 3145981 w 3215830"/>
              <a:gd name="connsiteY2" fmla="*/ 0 h 216024"/>
              <a:gd name="connsiteX3" fmla="*/ 3215830 w 3215830"/>
              <a:gd name="connsiteY3" fmla="*/ 108012 h 216024"/>
              <a:gd name="connsiteX4" fmla="*/ 3145981 w 3215830"/>
              <a:gd name="connsiteY4" fmla="*/ 216024 h 216024"/>
              <a:gd name="connsiteX5" fmla="*/ 69849 w 3215830"/>
              <a:gd name="connsiteY5" fmla="*/ 216024 h 216024"/>
              <a:gd name="connsiteX6" fmla="*/ 0 w 3215830"/>
              <a:gd name="connsiteY6" fmla="*/ 108012 h 216024"/>
              <a:gd name="connsiteX0" fmla="*/ 0 w 3145981"/>
              <a:gd name="connsiteY0" fmla="*/ 216024 h 216024"/>
              <a:gd name="connsiteX1" fmla="*/ 0 w 3145981"/>
              <a:gd name="connsiteY1" fmla="*/ 0 h 216024"/>
              <a:gd name="connsiteX2" fmla="*/ 3076132 w 3145981"/>
              <a:gd name="connsiteY2" fmla="*/ 0 h 216024"/>
              <a:gd name="connsiteX3" fmla="*/ 3145981 w 3145981"/>
              <a:gd name="connsiteY3" fmla="*/ 108012 h 216024"/>
              <a:gd name="connsiteX4" fmla="*/ 3076132 w 3145981"/>
              <a:gd name="connsiteY4" fmla="*/ 216024 h 216024"/>
              <a:gd name="connsiteX5" fmla="*/ 0 w 3145981"/>
              <a:gd name="connsiteY5" fmla="*/ 216024 h 2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45981" h="216024">
                <a:moveTo>
                  <a:pt x="0" y="216024"/>
                </a:moveTo>
                <a:lnTo>
                  <a:pt x="0" y="0"/>
                </a:lnTo>
                <a:lnTo>
                  <a:pt x="3076132" y="0"/>
                </a:lnTo>
                <a:lnTo>
                  <a:pt x="3145981" y="108012"/>
                </a:lnTo>
                <a:lnTo>
                  <a:pt x="3076132" y="216024"/>
                </a:lnTo>
                <a:lnTo>
                  <a:pt x="0" y="216024"/>
                </a:lnTo>
                <a:close/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 sz="1100" b="1"/>
          </a:p>
        </p:txBody>
      </p:sp>
      <p:cxnSp>
        <p:nvCxnSpPr>
          <p:cNvPr id="16" name="직선 화살표 연결선 15"/>
          <p:cNvCxnSpPr>
            <a:stCxn id="12" idx="3"/>
            <a:endCxn id="7" idx="2"/>
          </p:cNvCxnSpPr>
          <p:nvPr/>
        </p:nvCxnSpPr>
        <p:spPr>
          <a:xfrm>
            <a:off x="3998096" y="2658616"/>
            <a:ext cx="1507107" cy="43520"/>
          </a:xfrm>
          <a:prstGeom prst="straightConnector1">
            <a:avLst/>
          </a:prstGeom>
          <a:noFill/>
          <a:ln>
            <a:solidFill>
              <a:schemeClr val="accent6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육각형 11"/>
          <p:cNvSpPr/>
          <p:nvPr/>
        </p:nvSpPr>
        <p:spPr>
          <a:xfrm>
            <a:off x="852115" y="3006090"/>
            <a:ext cx="3145981" cy="1064260"/>
          </a:xfrm>
          <a:custGeom>
            <a:avLst/>
            <a:gdLst>
              <a:gd name="connsiteX0" fmla="*/ 0 w 3215830"/>
              <a:gd name="connsiteY0" fmla="*/ 108012 h 216024"/>
              <a:gd name="connsiteX1" fmla="*/ 69849 w 3215830"/>
              <a:gd name="connsiteY1" fmla="*/ 0 h 216024"/>
              <a:gd name="connsiteX2" fmla="*/ 3145981 w 3215830"/>
              <a:gd name="connsiteY2" fmla="*/ 0 h 216024"/>
              <a:gd name="connsiteX3" fmla="*/ 3215830 w 3215830"/>
              <a:gd name="connsiteY3" fmla="*/ 108012 h 216024"/>
              <a:gd name="connsiteX4" fmla="*/ 3145981 w 3215830"/>
              <a:gd name="connsiteY4" fmla="*/ 216024 h 216024"/>
              <a:gd name="connsiteX5" fmla="*/ 69849 w 3215830"/>
              <a:gd name="connsiteY5" fmla="*/ 216024 h 216024"/>
              <a:gd name="connsiteX6" fmla="*/ 0 w 3215830"/>
              <a:gd name="connsiteY6" fmla="*/ 108012 h 216024"/>
              <a:gd name="connsiteX0" fmla="*/ 0 w 3145981"/>
              <a:gd name="connsiteY0" fmla="*/ 216024 h 216024"/>
              <a:gd name="connsiteX1" fmla="*/ 0 w 3145981"/>
              <a:gd name="connsiteY1" fmla="*/ 0 h 216024"/>
              <a:gd name="connsiteX2" fmla="*/ 3076132 w 3145981"/>
              <a:gd name="connsiteY2" fmla="*/ 0 h 216024"/>
              <a:gd name="connsiteX3" fmla="*/ 3145981 w 3145981"/>
              <a:gd name="connsiteY3" fmla="*/ 108012 h 216024"/>
              <a:gd name="connsiteX4" fmla="*/ 3076132 w 3145981"/>
              <a:gd name="connsiteY4" fmla="*/ 216024 h 216024"/>
              <a:gd name="connsiteX5" fmla="*/ 0 w 3145981"/>
              <a:gd name="connsiteY5" fmla="*/ 216024 h 2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45981" h="216024">
                <a:moveTo>
                  <a:pt x="0" y="216024"/>
                </a:moveTo>
                <a:lnTo>
                  <a:pt x="0" y="0"/>
                </a:lnTo>
                <a:lnTo>
                  <a:pt x="3076132" y="0"/>
                </a:lnTo>
                <a:lnTo>
                  <a:pt x="3145981" y="108012"/>
                </a:lnTo>
                <a:lnTo>
                  <a:pt x="3076132" y="216024"/>
                </a:lnTo>
                <a:lnTo>
                  <a:pt x="0" y="216024"/>
                </a:lnTo>
                <a:close/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 sz="1100" b="1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3998096" y="3541266"/>
            <a:ext cx="1507107" cy="75270"/>
          </a:xfrm>
          <a:prstGeom prst="straightConnector1">
            <a:avLst/>
          </a:prstGeom>
          <a:noFill/>
          <a:ln>
            <a:solidFill>
              <a:srgbClr val="00B0F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413088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333001" y="1203596"/>
          <a:ext cx="4498490" cy="3663768"/>
        </p:xfrm>
        <a:graphic>
          <a:graphicData uri="http://schemas.openxmlformats.org/drawingml/2006/table">
            <a:tbl>
              <a:tblPr bandRow="1">
                <a:tableStyleId>{EB344D84-9AFB-497E-A393-DC336BA19D2E}</a:tableStyleId>
              </a:tblPr>
              <a:tblGrid>
                <a:gridCol w="4498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pSp>
        <p:nvGrpSpPr>
          <p:cNvPr id="5" name="그룹 4"/>
          <p:cNvGrpSpPr/>
          <p:nvPr/>
        </p:nvGrpSpPr>
        <p:grpSpPr>
          <a:xfrm>
            <a:off x="371213" y="1150524"/>
            <a:ext cx="4272795" cy="3785652"/>
            <a:chOff x="371213" y="1750400"/>
            <a:chExt cx="3889533" cy="344608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1687216-9C76-4F29-934C-F430DF40C5FA}"/>
                </a:ext>
              </a:extLst>
            </p:cNvPr>
            <p:cNvSpPr txBox="1"/>
            <p:nvPr/>
          </p:nvSpPr>
          <p:spPr>
            <a:xfrm>
              <a:off x="608093" y="1750400"/>
              <a:ext cx="3652653" cy="3446086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private void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button_test_Click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(object sender,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EventArgs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e)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{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try {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if 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== HINTED_TEXT</a:t>
              </a:r>
              <a:r>
                <a:rPr lang="en-US" altLang="ko-KR" sz="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 { 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</a:t>
              </a:r>
              <a:r>
                <a:rPr lang="en-US" altLang="ko-KR" sz="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   </a:t>
              </a:r>
              <a:r>
                <a:rPr lang="en-US" altLang="ko-KR" sz="800" b="1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= "0"; }</a:t>
              </a:r>
            </a:p>
            <a:p>
              <a:pPr>
                <a:lnSpc>
                  <a:spcPct val="125000"/>
                </a:lnSpc>
                <a:defRPr/>
              </a:pPr>
              <a:endPara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endParaRP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int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int.Parse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if 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&gt; 7 ||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&lt; 0) {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MessageBox.Show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("0~7</a:t>
              </a:r>
              <a:r>
                <a:rPr lang="ko-KR" altLang="en-US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사이의 값을 입력하세요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\n 0</a:t>
              </a:r>
              <a:r>
                <a:rPr lang="ko-KR" altLang="en-US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으로 다시 초기화합니다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.");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"0";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    return;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}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hd.makeLotto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} catch 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FormatException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 {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MessageBox.Show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("</a:t>
              </a:r>
              <a:r>
                <a:rPr lang="ko-KR" altLang="en-US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유효하지 않은 값입니다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.");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"0";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return;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}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int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[]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gluck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hd.GoodLuck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Label[]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labelNum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{ label_num1, label_num2, ... , label_num7 };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Label[]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thisPerc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{ thisPcent_1, thisPcent_2, ... , thisPcent_7 };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PctTxtShowRed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thisPerc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,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gluck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changeLabel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labelNum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,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thisPerc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,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gluck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}</a:t>
              </a:r>
              <a:endPara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1687216-9C76-4F29-934C-F430DF40C5FA}"/>
                </a:ext>
              </a:extLst>
            </p:cNvPr>
            <p:cNvSpPr txBox="1"/>
            <p:nvPr/>
          </p:nvSpPr>
          <p:spPr>
            <a:xfrm>
              <a:off x="371213" y="1750400"/>
              <a:ext cx="227750" cy="3446086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3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4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5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6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7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8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9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10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11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12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13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14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15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16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17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18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19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20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21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22</a:t>
              </a:r>
              <a:b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</a:b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23</a:t>
              </a:r>
              <a:b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</a:br>
              <a:r>
                <a:rPr lang="en-US" altLang="ko-KR" sz="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24</a:t>
              </a:r>
              <a:endPara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827584" y="3181350"/>
            <a:ext cx="4010400" cy="75855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27584" y="1493520"/>
            <a:ext cx="4011116" cy="4495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27584" y="2110503"/>
            <a:ext cx="4010400" cy="105656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5508105" y="1419623"/>
            <a:ext cx="3096344" cy="919480"/>
            <a:chOff x="5508104" y="1493520"/>
            <a:chExt cx="3096344" cy="919480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4258" y="1955800"/>
              <a:ext cx="1657350" cy="45720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16" name="그룹 15"/>
            <p:cNvGrpSpPr/>
            <p:nvPr/>
          </p:nvGrpSpPr>
          <p:grpSpPr>
            <a:xfrm>
              <a:off x="5508104" y="1493520"/>
              <a:ext cx="3096344" cy="523220"/>
              <a:chOff x="5508104" y="1534021"/>
              <a:chExt cx="3096344" cy="523220"/>
            </a:xfrm>
          </p:grpSpPr>
          <p:sp>
            <p:nvSpPr>
              <p:cNvPr id="9" name="타원 8"/>
              <p:cNvSpPr/>
              <p:nvPr/>
            </p:nvSpPr>
            <p:spPr>
              <a:xfrm>
                <a:off x="5508104" y="1610298"/>
                <a:ext cx="216024" cy="21602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b="1" dirty="0"/>
                  <a:t>1</a:t>
                </a:r>
                <a:endParaRPr lang="ko-KR" altLang="en-US" sz="1100" b="1" dirty="0"/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5859481" y="1534021"/>
                <a:ext cx="2744967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ko-KR" altLang="en-US" sz="1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힌트 텍스트</a:t>
                </a:r>
                <a:r>
                  <a:rPr lang="en-US" altLang="ko-KR" sz="8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Light" pitchFamily="50" charset="-127"/>
                    <a:ea typeface="나눔바른고딕 Light" pitchFamily="50" charset="-127"/>
                  </a:rPr>
                  <a:t>(</a:t>
                </a:r>
                <a:r>
                  <a:rPr lang="ko-KR" altLang="en-US" sz="8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Light" pitchFamily="50" charset="-127"/>
                    <a:ea typeface="나눔바른고딕 Light" pitchFamily="50" charset="-127"/>
                  </a:rPr>
                  <a:t>부가적인 내용을 설명하는 기본문구</a:t>
                </a:r>
                <a:r>
                  <a:rPr lang="en-US" altLang="ko-KR" sz="8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Light" pitchFamily="50" charset="-127"/>
                    <a:ea typeface="나눔바른고딕 Light" pitchFamily="50" charset="-127"/>
                  </a:rPr>
                  <a:t>)</a:t>
                </a:r>
              </a:p>
              <a:p>
                <a:pPr>
                  <a:defRPr/>
                </a:pPr>
                <a:r>
                  <a:rPr lang="ko-KR" altLang="en-US" sz="1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정보 </a:t>
                </a:r>
                <a:r>
                  <a:rPr lang="ko-KR" altLang="en-US" sz="1400" b="1" dirty="0" err="1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입력시</a:t>
                </a:r>
                <a:r>
                  <a:rPr lang="ko-KR" altLang="en-US" sz="1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 사라진다</a:t>
                </a:r>
                <a:r>
                  <a:rPr lang="en-US" altLang="ko-KR" sz="1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.</a:t>
                </a:r>
                <a:endParaRPr lang="ko-KR" altLang="en-US" sz="20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endParaRPr>
              </a:p>
            </p:txBody>
          </p:sp>
        </p:grpSp>
      </p:grpSp>
      <p:grpSp>
        <p:nvGrpSpPr>
          <p:cNvPr id="13" name="그룹 12"/>
          <p:cNvGrpSpPr/>
          <p:nvPr/>
        </p:nvGrpSpPr>
        <p:grpSpPr>
          <a:xfrm>
            <a:off x="5508105" y="2480578"/>
            <a:ext cx="2016224" cy="523220"/>
            <a:chOff x="5508104" y="2423021"/>
            <a:chExt cx="2016224" cy="523220"/>
          </a:xfrm>
        </p:grpSpPr>
        <p:sp>
          <p:nvSpPr>
            <p:cNvPr id="10" name="타원 9"/>
            <p:cNvSpPr/>
            <p:nvPr/>
          </p:nvSpPr>
          <p:spPr>
            <a:xfrm>
              <a:off x="5508104" y="2492075"/>
              <a:ext cx="216024" cy="21602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5859481" y="2423021"/>
              <a:ext cx="166484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>텍스트박스 숫자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/>
              </a:r>
              <a:b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</a:br>
              <a:r>
                <a:rPr lang="ko-KR" altLang="en-US" sz="14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>범위값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> 확인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5508105" y="3334648"/>
            <a:ext cx="1656184" cy="523220"/>
            <a:chOff x="5508104" y="3318371"/>
            <a:chExt cx="1656184" cy="523220"/>
          </a:xfrm>
        </p:grpSpPr>
        <p:sp>
          <p:nvSpPr>
            <p:cNvPr id="11" name="타원 10"/>
            <p:cNvSpPr/>
            <p:nvPr/>
          </p:nvSpPr>
          <p:spPr>
            <a:xfrm>
              <a:off x="5508104" y="3374327"/>
              <a:ext cx="216024" cy="21602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3</a:t>
              </a:r>
              <a:endParaRPr lang="ko-KR" altLang="en-US" sz="1100" b="1" dirty="0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5859481" y="3318371"/>
              <a:ext cx="130480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>기타 유효하지 않은 값 처리</a:t>
              </a:r>
            </a:p>
          </p:txBody>
        </p:sp>
      </p:grpSp>
      <p:cxnSp>
        <p:nvCxnSpPr>
          <p:cNvPr id="20" name="직선 연결선 19"/>
          <p:cNvCxnSpPr>
            <a:stCxn id="10" idx="2"/>
          </p:cNvCxnSpPr>
          <p:nvPr/>
        </p:nvCxnSpPr>
        <p:spPr>
          <a:xfrm flipH="1">
            <a:off x="4838701" y="2657644"/>
            <a:ext cx="669404" cy="0"/>
          </a:xfrm>
          <a:prstGeom prst="lin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직선 연결선 21"/>
          <p:cNvCxnSpPr/>
          <p:nvPr/>
        </p:nvCxnSpPr>
        <p:spPr>
          <a:xfrm flipH="1">
            <a:off x="4838701" y="1616244"/>
            <a:ext cx="669404" cy="0"/>
          </a:xfrm>
          <a:prstGeom prst="lin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" name="직선 연결선 22"/>
          <p:cNvCxnSpPr/>
          <p:nvPr/>
        </p:nvCxnSpPr>
        <p:spPr>
          <a:xfrm flipH="1">
            <a:off x="4838701" y="3502194"/>
            <a:ext cx="669404" cy="0"/>
          </a:xfrm>
          <a:prstGeom prst="lin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917394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6508868" y="3673542"/>
            <a:ext cx="1303492" cy="9233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ctr"/>
            <a:r>
              <a:rPr lang="ko-KR" altLang="en-US" sz="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https://qrgo.page.link/CNRmv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131591"/>
            <a:ext cx="5616624" cy="37907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직사각형 4"/>
          <p:cNvSpPr/>
          <p:nvPr/>
        </p:nvSpPr>
        <p:spPr>
          <a:xfrm>
            <a:off x="5539740" y="-374632"/>
            <a:ext cx="3604260" cy="21602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6556448" y="2358168"/>
            <a:ext cx="1208332" cy="1208332"/>
            <a:chOff x="6806721" y="2427734"/>
            <a:chExt cx="1069200" cy="1069200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852312" y="2473325"/>
              <a:ext cx="979116" cy="979116"/>
            </a:xfrm>
            <a:prstGeom prst="rect">
              <a:avLst/>
            </a:prstGeom>
            <a:noFill/>
            <a:ln w="28575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직사각형 6"/>
            <p:cNvSpPr/>
            <p:nvPr/>
          </p:nvSpPr>
          <p:spPr>
            <a:xfrm>
              <a:off x="6806721" y="2427734"/>
              <a:ext cx="1069200" cy="1069200"/>
            </a:xfrm>
            <a:prstGeom prst="rect">
              <a:avLst/>
            </a:prstGeom>
            <a:noFill/>
            <a:ln w="28575">
              <a:solidFill>
                <a:srgbClr val="8CBEF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직사각형 9">
            <a:hlinkClick r:id="rId5"/>
          </p:cNvPr>
          <p:cNvSpPr/>
          <p:nvPr/>
        </p:nvSpPr>
        <p:spPr>
          <a:xfrm>
            <a:off x="6436860" y="2238580"/>
            <a:ext cx="1447508" cy="1629314"/>
          </a:xfrm>
          <a:prstGeom prst="rect">
            <a:avLst/>
          </a:prstGeom>
          <a:noFill/>
          <a:ln w="285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514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7C6F9878-777C-4CD4-9613-851CABCDFC3E}"/>
              </a:ext>
            </a:extLst>
          </p:cNvPr>
          <p:cNvSpPr txBox="1"/>
          <p:nvPr/>
        </p:nvSpPr>
        <p:spPr>
          <a:xfrm>
            <a:off x="3031194" y="633979"/>
            <a:ext cx="3081613" cy="761747"/>
          </a:xfrm>
          <a:prstGeom prst="rect">
            <a:avLst/>
          </a:prstGeom>
          <a:noFill/>
        </p:spPr>
        <p:txBody>
          <a:bodyPr wrap="none" lIns="68579" tIns="34289" rIns="68579" bIns="34289" rtlCol="0">
            <a:spAutoFit/>
          </a:bodyPr>
          <a:lstStyle/>
          <a:p>
            <a:pPr algn="ctr"/>
            <a:r>
              <a:rPr lang="ko-KR" altLang="en-US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" pitchFamily="50" charset="-127"/>
                <a:ea typeface="한수원 한돋움" pitchFamily="50" charset="-127"/>
              </a:rPr>
              <a:t>논의 및 고찰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98757E-EC0B-47E5-9EA1-43BA79ABA10A}"/>
              </a:ext>
            </a:extLst>
          </p:cNvPr>
          <p:cNvSpPr/>
          <p:nvPr/>
        </p:nvSpPr>
        <p:spPr>
          <a:xfrm>
            <a:off x="1951758" y="1904864"/>
            <a:ext cx="5272891" cy="232307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생성된 </a:t>
            </a:r>
            <a:r>
              <a:rPr lang="ko-KR" altLang="en-US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로또번호의</a:t>
            </a:r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 활용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폼에서 버튼제어를 통해 생성된 </a:t>
            </a:r>
            <a:r>
              <a:rPr lang="ko-KR" altLang="en-US" sz="14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로또번호가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 특정부분을 클릭하면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복사되는 기능을 추가하면 </a:t>
            </a:r>
            <a:r>
              <a:rPr lang="ko-KR" altLang="en-US" sz="14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활용성이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 더 높아질 것이다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</a:p>
          <a:p>
            <a:pPr marL="228600" indent="-228600">
              <a:lnSpc>
                <a:spcPct val="125000"/>
              </a:lnSpc>
              <a:spcAft>
                <a:spcPts val="1800"/>
              </a:spcAft>
              <a:buFont typeface="+mj-lt"/>
              <a:buAutoNum type="arabicPeriod"/>
            </a:pPr>
            <a:r>
              <a:rPr lang="ko-KR" altLang="en-US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프로그램 추가 기능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기존조건에 전체생성 수를 입력하여 </a:t>
            </a:r>
            <a:r>
              <a:rPr lang="ko-KR" altLang="en-US" sz="14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입력받은</a:t>
            </a: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 수만큼 생성하는 기능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,</a:t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생성된 번호를 엑셀이나 메모장 등에 저장하는 기능이 있어야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/>
            </a:r>
            <a:b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</a:br>
            <a:r>
              <a:rPr lang="ko-KR" alt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실제 사용시에 편리할 것이다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20543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04C1FE0-6BEB-44C5-B4B9-1755F444F838}"/>
              </a:ext>
            </a:extLst>
          </p:cNvPr>
          <p:cNvSpPr txBox="1"/>
          <p:nvPr/>
        </p:nvSpPr>
        <p:spPr>
          <a:xfrm>
            <a:off x="508525" y="634944"/>
            <a:ext cx="2202848" cy="784830"/>
          </a:xfrm>
          <a:prstGeom prst="rect">
            <a:avLst/>
          </a:prstGeom>
          <a:noFill/>
        </p:spPr>
        <p:txBody>
          <a:bodyPr wrap="none" lIns="0" tIns="45719" rIns="91438" bIns="45719" rtlCol="0">
            <a:noAutofit/>
          </a:bodyPr>
          <a:lstStyle/>
          <a:p>
            <a:r>
              <a:rPr lang="en-US" altLang="ko-KR" sz="4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E97E1"/>
                </a:solidFill>
                <a:latin typeface="한수원 한돋움 Bold" pitchFamily="50" charset="-127"/>
                <a:ea typeface="한수원 한돋움 Bold" pitchFamily="50" charset="-127"/>
              </a:rPr>
              <a:t>INDEX</a:t>
            </a:r>
            <a:endParaRPr lang="ko-KR" altLang="en-US" sz="4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E97E1"/>
              </a:solidFill>
              <a:latin typeface="한수원 한돋움 Bold" pitchFamily="50" charset="-127"/>
              <a:ea typeface="한수원 한돋움 Bold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A7311F7-BDB2-4871-A52E-85827F6BBA0C}"/>
              </a:ext>
            </a:extLst>
          </p:cNvPr>
          <p:cNvCxnSpPr/>
          <p:nvPr/>
        </p:nvCxnSpPr>
        <p:spPr>
          <a:xfrm>
            <a:off x="540933" y="1779662"/>
            <a:ext cx="609600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607419D-DA91-41E9-BA14-DED2C6883059}"/>
              </a:ext>
            </a:extLst>
          </p:cNvPr>
          <p:cNvSpPr/>
          <p:nvPr/>
        </p:nvSpPr>
        <p:spPr>
          <a:xfrm>
            <a:off x="540934" y="1891971"/>
            <a:ext cx="1294762" cy="854078"/>
          </a:xfrm>
          <a:prstGeom prst="rect">
            <a:avLst/>
          </a:prstGeom>
          <a:noFill/>
        </p:spPr>
        <p:txBody>
          <a:bodyPr wrap="square" lIns="0" tIns="45719" rIns="91438" bIns="45719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URLsession</a:t>
            </a:r>
            <a:r>
              <a:rPr lang="en-US" altLang="ko-KR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+ Firebase </a:t>
            </a:r>
            <a:r>
              <a:rPr lang="ko-KR" altLang="en-US" sz="1100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넷플릭스</a:t>
            </a:r>
            <a:r>
              <a:rPr lang="ko-KR" alt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스타일 영상 </a:t>
            </a:r>
            <a:r>
              <a:rPr lang="ko-KR" alt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 Bold" pitchFamily="50" charset="-127"/>
                <a:ea typeface="한수원 한돋움 Bold" pitchFamily="50" charset="-127"/>
              </a:rPr>
              <a:t>앱</a:t>
            </a:r>
            <a:endParaRPr lang="ko-KR" alt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 Bold" pitchFamily="50" charset="-127"/>
              <a:ea typeface="한수원 한돋움 Bold" pitchFamily="50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5847182" y="1563638"/>
            <a:ext cx="2397227" cy="518144"/>
            <a:chOff x="5847181" y="1189510"/>
            <a:chExt cx="2397227" cy="51814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9E4D4CF-E815-4434-98D1-D205C55FA41F}"/>
                </a:ext>
              </a:extLst>
            </p:cNvPr>
            <p:cNvSpPr/>
            <p:nvPr/>
          </p:nvSpPr>
          <p:spPr>
            <a:xfrm>
              <a:off x="5847181" y="1189510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제작개요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616901" y="1189510"/>
              <a:ext cx="627507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spc="3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01</a:t>
              </a:r>
              <a:endParaRPr lang="ko-KR" altLang="en-US" sz="3600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5847182" y="2375033"/>
            <a:ext cx="2397227" cy="518144"/>
            <a:chOff x="5847181" y="1891588"/>
            <a:chExt cx="2397227" cy="51814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1E05397-CBA0-4CD3-BDA0-ECCF9AD60C5A}"/>
                </a:ext>
              </a:extLst>
            </p:cNvPr>
            <p:cNvSpPr/>
            <p:nvPr/>
          </p:nvSpPr>
          <p:spPr>
            <a:xfrm>
              <a:off x="5847181" y="1891588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제작과정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616901" y="1891588"/>
              <a:ext cx="627507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02</a:t>
              </a:r>
              <a:endParaRPr lang="ko-KR" altLang="en-US" sz="3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5847182" y="3186428"/>
            <a:ext cx="2397227" cy="518144"/>
            <a:chOff x="5847181" y="2593666"/>
            <a:chExt cx="2397227" cy="518144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137EA967-CEA9-44DE-9294-0D152AA293B8}"/>
                </a:ext>
              </a:extLst>
            </p:cNvPr>
            <p:cNvSpPr/>
            <p:nvPr/>
          </p:nvSpPr>
          <p:spPr>
            <a:xfrm>
              <a:off x="5847181" y="2593666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오류개선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544893" y="2593666"/>
              <a:ext cx="699515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kern="40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03</a:t>
              </a:r>
              <a:endParaRPr lang="ko-KR" altLang="en-US" sz="3600" kern="40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5847182" y="3997822"/>
            <a:ext cx="2397227" cy="518144"/>
            <a:chOff x="5847181" y="3295744"/>
            <a:chExt cx="2397227" cy="518144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7B5F3E0-8716-4DBC-9C00-68995BAFCA3B}"/>
                </a:ext>
              </a:extLst>
            </p:cNvPr>
            <p:cNvSpPr/>
            <p:nvPr/>
          </p:nvSpPr>
          <p:spPr>
            <a:xfrm>
              <a:off x="5847181" y="3295744"/>
              <a:ext cx="1600022" cy="392415"/>
            </a:xfrm>
            <a:prstGeom prst="rect">
              <a:avLst/>
            </a:prstGeom>
          </p:spPr>
          <p:txBody>
            <a:bodyPr wrap="square" lIns="68580" tIns="34290" rIns="68580" bIns="34290" anchor="b">
              <a:spAutoFit/>
            </a:bodyPr>
            <a:lstStyle/>
            <a:p>
              <a:pPr algn="r"/>
              <a:r>
                <a:rPr lang="ko-KR" altLang="en-US" sz="2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영상 및 관리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0ED8BB9-3121-4110-8B98-9D680221AE12}"/>
                </a:ext>
              </a:extLst>
            </p:cNvPr>
            <p:cNvSpPr/>
            <p:nvPr/>
          </p:nvSpPr>
          <p:spPr>
            <a:xfrm>
              <a:off x="7447203" y="3295744"/>
              <a:ext cx="797205" cy="518144"/>
            </a:xfrm>
            <a:prstGeom prst="rect">
              <a:avLst/>
            </a:prstGeom>
          </p:spPr>
          <p:txBody>
            <a:bodyPr wrap="square" lIns="0" tIns="0" rIns="0" bIns="0" anchor="b">
              <a:noAutofit/>
            </a:bodyPr>
            <a:lstStyle/>
            <a:p>
              <a:pPr algn="r"/>
              <a:r>
                <a:rPr lang="en-US" altLang="ko-KR" sz="3600" kern="40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한수원 한돋움 Bold" pitchFamily="50" charset="-127"/>
                  <a:ea typeface="한수원 한돋움 Bold" pitchFamily="50" charset="-127"/>
                </a:rPr>
                <a:t>04</a:t>
              </a:r>
              <a:endParaRPr lang="ko-KR" altLang="en-US" sz="3600" kern="40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한수원 한돋움 Bold" pitchFamily="50" charset="-127"/>
                <a:ea typeface="한수원 한돋움 Bold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4253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2105025" y="1631706"/>
            <a:ext cx="4834313" cy="685478"/>
            <a:chOff x="757583" y="1544935"/>
            <a:chExt cx="4834313" cy="685478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583" y="1544935"/>
              <a:ext cx="685478" cy="685478"/>
            </a:xfrm>
            <a:prstGeom prst="rect">
              <a:avLst/>
            </a:prstGeom>
          </p:spPr>
        </p:pic>
        <p:grpSp>
          <p:nvGrpSpPr>
            <p:cNvPr id="6" name="그룹 5"/>
            <p:cNvGrpSpPr/>
            <p:nvPr/>
          </p:nvGrpSpPr>
          <p:grpSpPr>
            <a:xfrm>
              <a:off x="1784398" y="1563638"/>
              <a:ext cx="3807498" cy="648072"/>
              <a:chOff x="1784398" y="1635646"/>
              <a:chExt cx="3807498" cy="648072"/>
            </a:xfrm>
          </p:grpSpPr>
          <p:sp>
            <p:nvSpPr>
              <p:cNvPr id="34" name="왼쪽 대괄호 33"/>
              <p:cNvSpPr/>
              <p:nvPr/>
            </p:nvSpPr>
            <p:spPr>
              <a:xfrm>
                <a:off x="1784398" y="1635646"/>
                <a:ext cx="144016" cy="648072"/>
              </a:xfrm>
              <a:prstGeom prst="leftBracket">
                <a:avLst/>
              </a:prstGeom>
              <a:ln w="38100">
                <a:solidFill>
                  <a:srgbClr val="C7DA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왼쪽 대괄호 34"/>
              <p:cNvSpPr/>
              <p:nvPr/>
            </p:nvSpPr>
            <p:spPr>
              <a:xfrm flipH="1">
                <a:off x="5384798" y="1635646"/>
                <a:ext cx="207098" cy="648072"/>
              </a:xfrm>
              <a:prstGeom prst="leftBracket">
                <a:avLst/>
              </a:prstGeom>
              <a:ln w="38100">
                <a:solidFill>
                  <a:srgbClr val="C7DA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1923951" y="1665902"/>
                <a:ext cx="35283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dirty="0" err="1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URLsession</a:t>
                </a:r>
                <a:r>
                  <a:rPr lang="ko-KR" altLang="en-US" sz="1600" dirty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을 </a:t>
                </a:r>
                <a:r>
                  <a:rPr lang="ko-KR" altLang="en-US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이용한 </a:t>
                </a:r>
                <a:r>
                  <a:rPr lang="ko-KR" altLang="en-US" sz="1600" dirty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데이터 </a:t>
                </a:r>
                <a:r>
                  <a:rPr lang="ko-KR" altLang="en-US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검색</a:t>
                </a:r>
                <a:r>
                  <a:rPr lang="en-US" altLang="ko-KR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, </a:t>
                </a:r>
                <a:br>
                  <a:rPr lang="en-US" altLang="ko-KR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</a:br>
                <a:r>
                  <a:rPr lang="ko-KR" altLang="en-US" sz="1600" dirty="0" smtClean="0">
                    <a:solidFill>
                      <a:schemeClr val="bg2">
                        <a:lumMod val="25000"/>
                      </a:schemeClr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컬렉션 뷰에 결과 업데이트</a:t>
                </a:r>
                <a:endPara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endParaRPr>
              </a:p>
            </p:txBody>
          </p:sp>
        </p:grpSp>
      </p:grpSp>
      <p:grpSp>
        <p:nvGrpSpPr>
          <p:cNvPr id="11" name="그룹 10"/>
          <p:cNvGrpSpPr/>
          <p:nvPr/>
        </p:nvGrpSpPr>
        <p:grpSpPr>
          <a:xfrm>
            <a:off x="2085493" y="2740528"/>
            <a:ext cx="4853845" cy="724542"/>
            <a:chOff x="738051" y="2679627"/>
            <a:chExt cx="4853845" cy="724542"/>
          </a:xfrm>
        </p:grpSpPr>
        <p:pic>
          <p:nvPicPr>
            <p:cNvPr id="37" name="그림 3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051" y="2679627"/>
              <a:ext cx="724542" cy="724542"/>
            </a:xfrm>
            <a:prstGeom prst="rect">
              <a:avLst/>
            </a:prstGeom>
            <a:effectLst>
              <a:outerShdw blurRad="50800" dist="25400" dir="5400000" algn="t" rotWithShape="0">
                <a:prstClr val="black">
                  <a:alpha val="25000"/>
                </a:prstClr>
              </a:outerShdw>
            </a:effectLst>
          </p:spPr>
        </p:pic>
        <p:sp>
          <p:nvSpPr>
            <p:cNvPr id="38" name="왼쪽 대괄호 37"/>
            <p:cNvSpPr/>
            <p:nvPr/>
          </p:nvSpPr>
          <p:spPr>
            <a:xfrm>
              <a:off x="1784398" y="2721514"/>
              <a:ext cx="144016" cy="648072"/>
            </a:xfrm>
            <a:prstGeom prst="leftBracket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왼쪽 대괄호 38"/>
            <p:cNvSpPr/>
            <p:nvPr/>
          </p:nvSpPr>
          <p:spPr>
            <a:xfrm flipH="1">
              <a:off x="5384798" y="2721514"/>
              <a:ext cx="207098" cy="648072"/>
            </a:xfrm>
            <a:prstGeom prst="leftBracket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923951" y="2755261"/>
              <a:ext cx="34608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Firebase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를 통해 검색 </a:t>
              </a:r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/>
              </a:r>
              <a:b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</a:b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이력을 서버와 연동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2105088" y="3864017"/>
            <a:ext cx="4834250" cy="685352"/>
            <a:chOff x="757646" y="3777246"/>
            <a:chExt cx="4834250" cy="685352"/>
          </a:xfrm>
        </p:grpSpPr>
        <p:pic>
          <p:nvPicPr>
            <p:cNvPr id="41" name="그림 4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646" y="3777246"/>
              <a:ext cx="685352" cy="685352"/>
            </a:xfrm>
            <a:prstGeom prst="rect">
              <a:avLst/>
            </a:prstGeom>
            <a:effectLst>
              <a:outerShdw blurRad="50800" dist="25400" dir="5400000" algn="t" rotWithShape="0">
                <a:prstClr val="black">
                  <a:alpha val="25000"/>
                </a:prstClr>
              </a:outerShdw>
            </a:effectLst>
          </p:spPr>
        </p:pic>
        <p:sp>
          <p:nvSpPr>
            <p:cNvPr id="42" name="왼쪽 대괄호 41"/>
            <p:cNvSpPr/>
            <p:nvPr/>
          </p:nvSpPr>
          <p:spPr>
            <a:xfrm>
              <a:off x="1784398" y="3804539"/>
              <a:ext cx="144016" cy="648072"/>
            </a:xfrm>
            <a:prstGeom prst="leftBracket">
              <a:avLst/>
            </a:prstGeom>
            <a:ln w="38100">
              <a:solidFill>
                <a:srgbClr val="7795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왼쪽 대괄호 42"/>
            <p:cNvSpPr/>
            <p:nvPr/>
          </p:nvSpPr>
          <p:spPr>
            <a:xfrm flipH="1">
              <a:off x="5384798" y="3804539"/>
              <a:ext cx="207098" cy="648072"/>
            </a:xfrm>
            <a:prstGeom prst="leftBracket">
              <a:avLst/>
            </a:prstGeom>
            <a:ln w="38100">
              <a:solidFill>
                <a:srgbClr val="7795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923951" y="3827534"/>
              <a:ext cx="34608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플레이어뷰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</a:t>
              </a:r>
              <a:r>
                <a:rPr lang="en-US" altLang="ko-KR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UI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구성하여 검색결과 </a:t>
              </a:r>
              <a: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/>
              </a:r>
              <a:br>
                <a:rPr lang="en-US" altLang="ko-KR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</a:br>
              <a:r>
                <a:rPr lang="ko-KR" altLang="en-US" sz="1600" dirty="0" err="1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클릭시</a:t>
              </a:r>
              <a:r>
                <a:rPr lang="ko-KR" altLang="en-US" sz="1600" dirty="0" smtClean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 </a:t>
              </a:r>
              <a:r>
                <a:rPr lang="ko-KR" altLang="en-US" sz="1600" dirty="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가로화면으로 영상 자동재생</a:t>
              </a:r>
              <a:endParaRPr lang="ko-KR" altLang="en-US" sz="1600" dirty="0">
                <a:solidFill>
                  <a:schemeClr val="bg2">
                    <a:lumMod val="2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7323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advClick="0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33000" y="1275607"/>
            <a:ext cx="4383016" cy="268897"/>
          </a:xfrm>
          <a:prstGeom prst="rect">
            <a:avLst/>
          </a:prstGeom>
          <a:gradFill>
            <a:gsLst>
              <a:gs pos="7000">
                <a:srgbClr val="C9E0FF">
                  <a:alpha val="53000"/>
                </a:srgbClr>
              </a:gs>
              <a:gs pos="87000">
                <a:srgbClr val="C9E0FF">
                  <a:alpha val="2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71214" y="1146981"/>
            <a:ext cx="961803" cy="461663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>
              <a:defRPr/>
            </a:pPr>
            <a:r>
              <a:rPr lang="en-US" altLang="ko-KR" sz="2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1 </a:t>
            </a:r>
            <a:r>
              <a:rPr lang="ko-KR" altLang="en-US" sz="16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메인화면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3000" y="959070"/>
            <a:ext cx="7200000" cy="25200"/>
          </a:xfrm>
          <a:prstGeom prst="rect">
            <a:avLst/>
          </a:prstGeom>
          <a:gradFill flip="none" rotWithShape="1">
            <a:gsLst>
              <a:gs pos="0">
                <a:srgbClr val="5E97E1"/>
              </a:gs>
              <a:gs pos="58000">
                <a:srgbClr val="5E9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385348" y="1737270"/>
            <a:ext cx="1882396" cy="2775119"/>
            <a:chOff x="455999" y="1737270"/>
            <a:chExt cx="1802739" cy="2775119"/>
          </a:xfrm>
        </p:grpSpPr>
        <p:sp>
          <p:nvSpPr>
            <p:cNvPr id="11" name="TextBox 10"/>
            <p:cNvSpPr txBox="1"/>
            <p:nvPr/>
          </p:nvSpPr>
          <p:spPr>
            <a:xfrm>
              <a:off x="674190" y="1737270"/>
              <a:ext cx="1584548" cy="2775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179388" indent="-179388">
                <a:spcAft>
                  <a:spcPts val="800"/>
                </a:spcAft>
                <a:buFont typeface="Arial" panose="020B0604020202020204" pitchFamily="34" charset="0"/>
                <a:buChar char="•"/>
                <a:defRPr sz="1100">
                  <a:solidFill>
                    <a:schemeClr val="bg2">
                      <a:lumMod val="2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defRPr>
              </a:lvl1pPr>
            </a:lstStyle>
            <a:p>
              <a:pPr marL="0" indent="0">
                <a:buNone/>
              </a:pPr>
              <a:r>
                <a:rPr lang="ko-KR" altLang="en-US" sz="1300" b="1" dirty="0" err="1" smtClean="0"/>
                <a:t>재생버튼</a:t>
              </a:r>
              <a:r>
                <a:rPr lang="ko-KR" altLang="en-US" sz="1300" b="1" dirty="0" smtClean="0"/>
                <a:t> </a:t>
              </a:r>
              <a:r>
                <a:rPr lang="ko-KR" altLang="en-US" sz="1300" b="1" dirty="0" err="1" smtClean="0"/>
                <a:t>클릭</a:t>
              </a:r>
              <a:r>
                <a:rPr lang="ko-KR" altLang="en-US" sz="1300" b="1" dirty="0" err="1" smtClean="0"/>
                <a:t>시</a:t>
              </a:r>
              <a:r>
                <a:rPr lang="ko-KR" altLang="en-US" sz="1300" b="1" dirty="0" smtClean="0"/>
                <a:t> 동작</a:t>
              </a:r>
              <a:endParaRPr lang="en-US" altLang="ko-KR" sz="1300" b="1" dirty="0" smtClean="0"/>
            </a:p>
            <a:p>
              <a:pPr marL="228600" indent="-228600">
                <a:buFont typeface="+mj-lt"/>
                <a:buAutoNum type="arabicPeriod"/>
              </a:pPr>
              <a:r>
                <a:rPr lang="ko-KR" altLang="en-US" dirty="0" smtClean="0"/>
                <a:t>영화제목으로 검색 결과</a:t>
              </a:r>
              <a:r>
                <a:rPr lang="en-US" altLang="ko-KR" dirty="0" smtClean="0"/>
                <a:t>(movies)</a:t>
              </a:r>
              <a:r>
                <a:rPr lang="ko-KR" altLang="en-US" dirty="0" smtClean="0"/>
                <a:t>를 </a:t>
              </a:r>
              <a:r>
                <a:rPr lang="en-US" altLang="ko-KR" dirty="0" smtClean="0"/>
                <a:t>interstellar </a:t>
              </a:r>
              <a:br>
                <a:rPr lang="en-US" altLang="ko-KR" dirty="0" smtClean="0"/>
              </a:br>
              <a:r>
                <a:rPr lang="ko-KR" altLang="en-US" dirty="0" smtClean="0"/>
                <a:t>상수에 할당</a:t>
              </a:r>
              <a:endParaRPr lang="en-US" altLang="ko-KR" dirty="0" smtClean="0"/>
            </a:p>
            <a:p>
              <a:pPr marL="228600" indent="-228600">
                <a:spcAft>
                  <a:spcPts val="1200"/>
                </a:spcAft>
                <a:buFont typeface="+mj-lt"/>
                <a:buAutoNum type="arabicPeriod"/>
              </a:pPr>
              <a:r>
                <a:rPr lang="ko-KR" altLang="en-US" dirty="0" smtClean="0"/>
                <a:t>뷰 컨트롤러의 </a:t>
              </a:r>
              <a:r>
                <a:rPr lang="en-US" altLang="ko-KR" dirty="0" smtClean="0"/>
                <a:t>preview </a:t>
              </a:r>
              <a:r>
                <a:rPr lang="en-US" altLang="ko-KR" dirty="0" err="1" smtClean="0"/>
                <a:t>url</a:t>
              </a:r>
              <a:r>
                <a:rPr lang="ko-KR" altLang="en-US" dirty="0" smtClean="0"/>
                <a:t>를 </a:t>
              </a:r>
              <a:r>
                <a:rPr lang="en-US" altLang="ko-KR" dirty="0" smtClean="0"/>
                <a:t>interstellar preview URL</a:t>
              </a:r>
              <a:r>
                <a:rPr lang="ko-KR" altLang="en-US" dirty="0" smtClean="0"/>
                <a:t>로 교체 및 재생</a:t>
              </a:r>
              <a:endParaRPr lang="en-US" altLang="ko-KR" dirty="0"/>
            </a:p>
            <a:p>
              <a:pPr marL="0" indent="0">
                <a:buNone/>
              </a:pPr>
              <a:r>
                <a:rPr lang="ko-KR" altLang="en-US" sz="1300" b="1" dirty="0" err="1" smtClean="0"/>
                <a:t>재생시</a:t>
              </a:r>
              <a:r>
                <a:rPr lang="ko-KR" altLang="en-US" sz="1300" b="1" dirty="0" smtClean="0"/>
                <a:t> 모드가 </a:t>
              </a:r>
              <a:r>
                <a:rPr lang="en-US" altLang="ko-KR" sz="1300" b="1" dirty="0" smtClean="0"/>
                <a:t/>
              </a:r>
              <a:br>
                <a:rPr lang="en-US" altLang="ko-KR" sz="1300" b="1" dirty="0" smtClean="0"/>
              </a:br>
              <a:r>
                <a:rPr lang="ko-KR" altLang="en-US" sz="1300" b="1" dirty="0" smtClean="0"/>
                <a:t>가로</a:t>
              </a:r>
              <a:r>
                <a:rPr lang="en-US" altLang="ko-KR" sz="1300" b="1" dirty="0" smtClean="0"/>
                <a:t>, </a:t>
              </a:r>
              <a:r>
                <a:rPr lang="ko-KR" altLang="en-US" sz="1300" b="1" dirty="0" smtClean="0"/>
                <a:t>우측만 </a:t>
              </a:r>
              <a:r>
                <a:rPr lang="en-US" altLang="ko-KR" sz="1300" b="1" dirty="0" smtClean="0"/>
                <a:t/>
              </a:r>
              <a:br>
                <a:rPr lang="en-US" altLang="ko-KR" sz="1300" b="1" dirty="0" smtClean="0"/>
              </a:br>
              <a:r>
                <a:rPr lang="ko-KR" altLang="en-US" sz="1300" b="1" dirty="0" smtClean="0"/>
                <a:t>되도록 </a:t>
              </a:r>
              <a:r>
                <a:rPr lang="ko-KR" altLang="en-US" sz="1300" b="1" dirty="0"/>
                <a:t>설정</a:t>
              </a:r>
              <a:endParaRPr lang="ko-KR" altLang="en-US" sz="1300" b="1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455999" y="1771355"/>
              <a:ext cx="216024" cy="21602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455999" y="3836638"/>
              <a:ext cx="216024" cy="21602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2549627" y="1156506"/>
            <a:ext cx="6194480" cy="3996519"/>
            <a:chOff x="2549627" y="1146981"/>
            <a:chExt cx="6194480" cy="3996519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49627" y="1275607"/>
              <a:ext cx="6014315" cy="3676729"/>
            </a:xfrm>
            <a:prstGeom prst="rect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</p:pic>
        <p:sp>
          <p:nvSpPr>
            <p:cNvPr id="13" name="직사각형 12"/>
            <p:cNvSpPr/>
            <p:nvPr/>
          </p:nvSpPr>
          <p:spPr>
            <a:xfrm>
              <a:off x="2767537" y="1463602"/>
              <a:ext cx="5796406" cy="2347465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ko-KR" altLang="en-US" sz="1100" b="1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767537" y="4414520"/>
              <a:ext cx="5796406" cy="358726"/>
            </a:xfrm>
            <a:prstGeom prst="rect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endParaRPr lang="ko-KR" altLang="en-US" sz="1100" b="1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510068" y="1146981"/>
              <a:ext cx="2166144" cy="3996519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86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03476" y="1461305"/>
              <a:ext cx="1540631" cy="3334311"/>
            </a:xfrm>
            <a:prstGeom prst="roundRect">
              <a:avLst>
                <a:gd name="adj" fmla="val 4480"/>
              </a:avLst>
            </a:prstGeom>
            <a:effectLst>
              <a:outerShdw blurRad="228600" dist="50800" dir="624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" name="한쪽 모서리가 잘린 사각형 5"/>
            <p:cNvSpPr/>
            <p:nvPr/>
          </p:nvSpPr>
          <p:spPr>
            <a:xfrm>
              <a:off x="6197398" y="3123859"/>
              <a:ext cx="2028152" cy="1283433"/>
            </a:xfrm>
            <a:custGeom>
              <a:avLst/>
              <a:gdLst>
                <a:gd name="connsiteX0" fmla="*/ 0 w 1944216"/>
                <a:gd name="connsiteY0" fmla="*/ 0 h 1296144"/>
                <a:gd name="connsiteX1" fmla="*/ 1728188 w 1944216"/>
                <a:gd name="connsiteY1" fmla="*/ 0 h 1296144"/>
                <a:gd name="connsiteX2" fmla="*/ 1944216 w 1944216"/>
                <a:gd name="connsiteY2" fmla="*/ 216028 h 1296144"/>
                <a:gd name="connsiteX3" fmla="*/ 1944216 w 1944216"/>
                <a:gd name="connsiteY3" fmla="*/ 1296144 h 1296144"/>
                <a:gd name="connsiteX4" fmla="*/ 0 w 1944216"/>
                <a:gd name="connsiteY4" fmla="*/ 1296144 h 1296144"/>
                <a:gd name="connsiteX5" fmla="*/ 0 w 1944216"/>
                <a:gd name="connsiteY5" fmla="*/ 0 h 1296144"/>
                <a:gd name="connsiteX0" fmla="*/ 0 w 1944216"/>
                <a:gd name="connsiteY0" fmla="*/ 0 h 1296144"/>
                <a:gd name="connsiteX1" fmla="*/ 1728188 w 1944216"/>
                <a:gd name="connsiteY1" fmla="*/ 0 h 1296144"/>
                <a:gd name="connsiteX2" fmla="*/ 1944216 w 1944216"/>
                <a:gd name="connsiteY2" fmla="*/ 216028 h 1296144"/>
                <a:gd name="connsiteX3" fmla="*/ 1944216 w 1944216"/>
                <a:gd name="connsiteY3" fmla="*/ 1296144 h 1296144"/>
                <a:gd name="connsiteX4" fmla="*/ 0 w 1944216"/>
                <a:gd name="connsiteY4" fmla="*/ 1296144 h 1296144"/>
                <a:gd name="connsiteX5" fmla="*/ 0 w 1944216"/>
                <a:gd name="connsiteY5" fmla="*/ 0 h 1296144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944216 w 1944216"/>
                <a:gd name="connsiteY2" fmla="*/ 697291 h 1777407"/>
                <a:gd name="connsiteX3" fmla="*/ 1944216 w 1944216"/>
                <a:gd name="connsiteY3" fmla="*/ 1777407 h 1777407"/>
                <a:gd name="connsiteX4" fmla="*/ 0 w 1944216"/>
                <a:gd name="connsiteY4" fmla="*/ 1777407 h 1777407"/>
                <a:gd name="connsiteX5" fmla="*/ 0 w 1944216"/>
                <a:gd name="connsiteY5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902965 w 1944216"/>
                <a:gd name="connsiteY2" fmla="*/ 9772 h 1777407"/>
                <a:gd name="connsiteX3" fmla="*/ 1944216 w 1944216"/>
                <a:gd name="connsiteY3" fmla="*/ 1777407 h 1777407"/>
                <a:gd name="connsiteX4" fmla="*/ 0 w 1944216"/>
                <a:gd name="connsiteY4" fmla="*/ 1777407 h 1777407"/>
                <a:gd name="connsiteX5" fmla="*/ 0 w 1944216"/>
                <a:gd name="connsiteY5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902965 w 1944216"/>
                <a:gd name="connsiteY2" fmla="*/ 9772 h 1777407"/>
                <a:gd name="connsiteX3" fmla="*/ 1905171 w 1944216"/>
                <a:gd name="connsiteY3" fmla="*/ 398375 h 1777407"/>
                <a:gd name="connsiteX4" fmla="*/ 1944216 w 1944216"/>
                <a:gd name="connsiteY4" fmla="*/ 1777407 h 1777407"/>
                <a:gd name="connsiteX5" fmla="*/ 0 w 1944216"/>
                <a:gd name="connsiteY5" fmla="*/ 1777407 h 1777407"/>
                <a:gd name="connsiteX6" fmla="*/ 0 w 1944216"/>
                <a:gd name="connsiteY6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902965 w 1944216"/>
                <a:gd name="connsiteY2" fmla="*/ 9772 h 1777407"/>
                <a:gd name="connsiteX3" fmla="*/ 1925796 w 1944216"/>
                <a:gd name="connsiteY3" fmla="*/ 535879 h 1777407"/>
                <a:gd name="connsiteX4" fmla="*/ 1944216 w 1944216"/>
                <a:gd name="connsiteY4" fmla="*/ 1777407 h 1777407"/>
                <a:gd name="connsiteX5" fmla="*/ 0 w 1944216"/>
                <a:gd name="connsiteY5" fmla="*/ 1777407 h 1777407"/>
                <a:gd name="connsiteX6" fmla="*/ 0 w 1944216"/>
                <a:gd name="connsiteY6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925796 w 1944216"/>
                <a:gd name="connsiteY3" fmla="*/ 535879 h 1777407"/>
                <a:gd name="connsiteX4" fmla="*/ 1944216 w 1944216"/>
                <a:gd name="connsiteY4" fmla="*/ 1777407 h 1777407"/>
                <a:gd name="connsiteX5" fmla="*/ 0 w 1944216"/>
                <a:gd name="connsiteY5" fmla="*/ 1777407 h 1777407"/>
                <a:gd name="connsiteX6" fmla="*/ 0 w 1944216"/>
                <a:gd name="connsiteY6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457335 w 1944216"/>
                <a:gd name="connsiteY3" fmla="*/ 280798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888341 w 1944216"/>
                <a:gd name="connsiteY3" fmla="*/ 156973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888341 w 1944216"/>
                <a:gd name="connsiteY3" fmla="*/ 156973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888341 w 1944216"/>
                <a:gd name="connsiteY3" fmla="*/ 156973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888341 w 1944216"/>
                <a:gd name="connsiteY3" fmla="*/ 156973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909772 w 1944216"/>
                <a:gd name="connsiteY3" fmla="*/ 173641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1073 w 1944216"/>
                <a:gd name="connsiteY2" fmla="*/ 154151 h 1777407"/>
                <a:gd name="connsiteX3" fmla="*/ 1909772 w 1944216"/>
                <a:gd name="connsiteY3" fmla="*/ 173641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3455 w 1944216"/>
                <a:gd name="connsiteY2" fmla="*/ 168439 h 1777407"/>
                <a:gd name="connsiteX3" fmla="*/ 1909772 w 1944216"/>
                <a:gd name="connsiteY3" fmla="*/ 173641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81263 h 1777407"/>
                <a:gd name="connsiteX1" fmla="*/ 1288176 w 1944216"/>
                <a:gd name="connsiteY1" fmla="*/ 0 h 1777407"/>
                <a:gd name="connsiteX2" fmla="*/ 1293455 w 1944216"/>
                <a:gd name="connsiteY2" fmla="*/ 168439 h 1777407"/>
                <a:gd name="connsiteX3" fmla="*/ 1909772 w 1944216"/>
                <a:gd name="connsiteY3" fmla="*/ 173641 h 1777407"/>
                <a:gd name="connsiteX4" fmla="*/ 1925796 w 1944216"/>
                <a:gd name="connsiteY4" fmla="*/ 535879 h 1777407"/>
                <a:gd name="connsiteX5" fmla="*/ 1944216 w 1944216"/>
                <a:gd name="connsiteY5" fmla="*/ 1777407 h 1777407"/>
                <a:gd name="connsiteX6" fmla="*/ 0 w 1944216"/>
                <a:gd name="connsiteY6" fmla="*/ 1777407 h 1777407"/>
                <a:gd name="connsiteX7" fmla="*/ 0 w 1944216"/>
                <a:gd name="connsiteY7" fmla="*/ 481263 h 1777407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6108"/>
                <a:gd name="connsiteY0" fmla="*/ 464594 h 1760738"/>
                <a:gd name="connsiteX1" fmla="*/ 1292938 w 1946108"/>
                <a:gd name="connsiteY1" fmla="*/ 0 h 1760738"/>
                <a:gd name="connsiteX2" fmla="*/ 1293455 w 1946108"/>
                <a:gd name="connsiteY2" fmla="*/ 151770 h 1760738"/>
                <a:gd name="connsiteX3" fmla="*/ 1909772 w 1946108"/>
                <a:gd name="connsiteY3" fmla="*/ 156972 h 1760738"/>
                <a:gd name="connsiteX4" fmla="*/ 1925796 w 1946108"/>
                <a:gd name="connsiteY4" fmla="*/ 519210 h 1760738"/>
                <a:gd name="connsiteX5" fmla="*/ 1944216 w 1946108"/>
                <a:gd name="connsiteY5" fmla="*/ 1760738 h 1760738"/>
                <a:gd name="connsiteX6" fmla="*/ 0 w 1946108"/>
                <a:gd name="connsiteY6" fmla="*/ 1760738 h 1760738"/>
                <a:gd name="connsiteX7" fmla="*/ 0 w 1946108"/>
                <a:gd name="connsiteY7" fmla="*/ 464594 h 1760738"/>
                <a:gd name="connsiteX0" fmla="*/ 0 w 1946108"/>
                <a:gd name="connsiteY0" fmla="*/ 464594 h 1760738"/>
                <a:gd name="connsiteX1" fmla="*/ 1292938 w 1946108"/>
                <a:gd name="connsiteY1" fmla="*/ 0 h 1760738"/>
                <a:gd name="connsiteX2" fmla="*/ 1293455 w 1946108"/>
                <a:gd name="connsiteY2" fmla="*/ 151770 h 1760738"/>
                <a:gd name="connsiteX3" fmla="*/ 1909772 w 1946108"/>
                <a:gd name="connsiteY3" fmla="*/ 156972 h 1760738"/>
                <a:gd name="connsiteX4" fmla="*/ 1925796 w 1946108"/>
                <a:gd name="connsiteY4" fmla="*/ 519210 h 1760738"/>
                <a:gd name="connsiteX5" fmla="*/ 1944216 w 1946108"/>
                <a:gd name="connsiteY5" fmla="*/ 1760738 h 1760738"/>
                <a:gd name="connsiteX6" fmla="*/ 0 w 1946108"/>
                <a:gd name="connsiteY6" fmla="*/ 1760738 h 1760738"/>
                <a:gd name="connsiteX7" fmla="*/ 0 w 1946108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9772 w 1944216"/>
                <a:gd name="connsiteY3" fmla="*/ 156972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5009 w 1944216"/>
                <a:gd name="connsiteY3" fmla="*/ 149828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5009 w 1944216"/>
                <a:gd name="connsiteY3" fmla="*/ 149828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1944216"/>
                <a:gd name="connsiteY0" fmla="*/ 464594 h 1760738"/>
                <a:gd name="connsiteX1" fmla="*/ 1292938 w 1944216"/>
                <a:gd name="connsiteY1" fmla="*/ 0 h 1760738"/>
                <a:gd name="connsiteX2" fmla="*/ 1293455 w 1944216"/>
                <a:gd name="connsiteY2" fmla="*/ 151770 h 1760738"/>
                <a:gd name="connsiteX3" fmla="*/ 1905009 w 1944216"/>
                <a:gd name="connsiteY3" fmla="*/ 149828 h 1760738"/>
                <a:gd name="connsiteX4" fmla="*/ 1925796 w 1944216"/>
                <a:gd name="connsiteY4" fmla="*/ 519210 h 1760738"/>
                <a:gd name="connsiteX5" fmla="*/ 1944216 w 1944216"/>
                <a:gd name="connsiteY5" fmla="*/ 1760738 h 1760738"/>
                <a:gd name="connsiteX6" fmla="*/ 0 w 1944216"/>
                <a:gd name="connsiteY6" fmla="*/ 1760738 h 1760738"/>
                <a:gd name="connsiteX7" fmla="*/ 0 w 1944216"/>
                <a:gd name="connsiteY7" fmla="*/ 464594 h 1760738"/>
                <a:gd name="connsiteX0" fmla="*/ 0 w 2776066"/>
                <a:gd name="connsiteY0" fmla="*/ 509044 h 1760738"/>
                <a:gd name="connsiteX1" fmla="*/ 2124788 w 2776066"/>
                <a:gd name="connsiteY1" fmla="*/ 0 h 1760738"/>
                <a:gd name="connsiteX2" fmla="*/ 2125305 w 2776066"/>
                <a:gd name="connsiteY2" fmla="*/ 151770 h 1760738"/>
                <a:gd name="connsiteX3" fmla="*/ 2736859 w 2776066"/>
                <a:gd name="connsiteY3" fmla="*/ 149828 h 1760738"/>
                <a:gd name="connsiteX4" fmla="*/ 2757646 w 2776066"/>
                <a:gd name="connsiteY4" fmla="*/ 519210 h 1760738"/>
                <a:gd name="connsiteX5" fmla="*/ 2776066 w 2776066"/>
                <a:gd name="connsiteY5" fmla="*/ 1760738 h 1760738"/>
                <a:gd name="connsiteX6" fmla="*/ 831850 w 2776066"/>
                <a:gd name="connsiteY6" fmla="*/ 1760738 h 1760738"/>
                <a:gd name="connsiteX7" fmla="*/ 0 w 2776066"/>
                <a:gd name="connsiteY7" fmla="*/ 509044 h 1760738"/>
                <a:gd name="connsiteX0" fmla="*/ 6350 w 2782416"/>
                <a:gd name="connsiteY0" fmla="*/ 509044 h 1760738"/>
                <a:gd name="connsiteX1" fmla="*/ 2131138 w 2782416"/>
                <a:gd name="connsiteY1" fmla="*/ 0 h 1760738"/>
                <a:gd name="connsiteX2" fmla="*/ 2131655 w 2782416"/>
                <a:gd name="connsiteY2" fmla="*/ 151770 h 1760738"/>
                <a:gd name="connsiteX3" fmla="*/ 2743209 w 2782416"/>
                <a:gd name="connsiteY3" fmla="*/ 149828 h 1760738"/>
                <a:gd name="connsiteX4" fmla="*/ 2763996 w 2782416"/>
                <a:gd name="connsiteY4" fmla="*/ 519210 h 1760738"/>
                <a:gd name="connsiteX5" fmla="*/ 2782416 w 2782416"/>
                <a:gd name="connsiteY5" fmla="*/ 1760738 h 1760738"/>
                <a:gd name="connsiteX6" fmla="*/ 0 w 2782416"/>
                <a:gd name="connsiteY6" fmla="*/ 1741688 h 1760738"/>
                <a:gd name="connsiteX7" fmla="*/ 6350 w 2782416"/>
                <a:gd name="connsiteY7" fmla="*/ 509044 h 176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82416" h="1760738">
                  <a:moveTo>
                    <a:pt x="6350" y="509044"/>
                  </a:moveTo>
                  <a:lnTo>
                    <a:pt x="2131138" y="0"/>
                  </a:lnTo>
                  <a:cubicBezTo>
                    <a:pt x="2132104" y="51384"/>
                    <a:pt x="2130689" y="100386"/>
                    <a:pt x="2131655" y="151770"/>
                  </a:cubicBezTo>
                  <a:cubicBezTo>
                    <a:pt x="2236048" y="158089"/>
                    <a:pt x="2742198" y="152882"/>
                    <a:pt x="2743209" y="149828"/>
                  </a:cubicBezTo>
                  <a:cubicBezTo>
                    <a:pt x="2744220" y="146774"/>
                    <a:pt x="2759844" y="495993"/>
                    <a:pt x="2763996" y="519210"/>
                  </a:cubicBezTo>
                  <a:cubicBezTo>
                    <a:pt x="2770530" y="787695"/>
                    <a:pt x="2776276" y="1346895"/>
                    <a:pt x="2782416" y="1760738"/>
                  </a:cubicBezTo>
                  <a:lnTo>
                    <a:pt x="0" y="1741688"/>
                  </a:lnTo>
                  <a:cubicBezTo>
                    <a:pt x="2117" y="1330807"/>
                    <a:pt x="4233" y="919925"/>
                    <a:pt x="6350" y="509044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  <a:alpha val="11000"/>
                  </a:schemeClr>
                </a:gs>
                <a:gs pos="100000">
                  <a:schemeClr val="bg1">
                    <a:lumMod val="85000"/>
                    <a:alpha val="63000"/>
                  </a:schemeClr>
                </a:gs>
              </a:gsLst>
              <a:lin ang="0" scaled="0"/>
            </a:gradFill>
            <a:ln>
              <a:noFill/>
              <a:headEnd type="none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2201" y="3491551"/>
              <a:ext cx="2044746" cy="944782"/>
            </a:xfrm>
            <a:prstGeom prst="roundRect">
              <a:avLst>
                <a:gd name="adj" fmla="val 4480"/>
              </a:avLst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228600" dist="50800" dir="624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타원 22"/>
            <p:cNvSpPr/>
            <p:nvPr/>
          </p:nvSpPr>
          <p:spPr>
            <a:xfrm>
              <a:off x="2766516" y="4305297"/>
              <a:ext cx="216024" cy="21602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  <p:sp>
          <p:nvSpPr>
            <p:cNvPr id="24" name="타원 23"/>
            <p:cNvSpPr/>
            <p:nvPr/>
          </p:nvSpPr>
          <p:spPr>
            <a:xfrm>
              <a:off x="2766516" y="1353114"/>
              <a:ext cx="216024" cy="21602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ko-KR" sz="1100" b="1" dirty="0"/>
                <a:t>1</a:t>
              </a:r>
              <a:endParaRPr lang="ko-KR" altLang="en-US" sz="1100" b="1" dirty="0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746838" y="3123859"/>
              <a:ext cx="449556" cy="11442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7855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33000" y="1275607"/>
            <a:ext cx="4383016" cy="268897"/>
          </a:xfrm>
          <a:prstGeom prst="rect">
            <a:avLst/>
          </a:prstGeom>
          <a:gradFill>
            <a:gsLst>
              <a:gs pos="7000">
                <a:srgbClr val="C9E0FF">
                  <a:alpha val="53000"/>
                </a:srgbClr>
              </a:gs>
              <a:gs pos="87000">
                <a:srgbClr val="C9E0FF">
                  <a:alpha val="2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71214" y="1146981"/>
            <a:ext cx="1021113" cy="461663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>
              <a:defRPr/>
            </a:pP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2 </a:t>
            </a:r>
            <a:r>
              <a:rPr lang="ko-KR" altLang="en-US" sz="16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검색화면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095767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동작 설명</a:t>
            </a:r>
            <a:endParaRPr lang="ko-KR" altLang="en-US" sz="28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3000" y="959070"/>
            <a:ext cx="7200000" cy="25200"/>
          </a:xfrm>
          <a:prstGeom prst="rect">
            <a:avLst/>
          </a:prstGeom>
          <a:gradFill flip="none" rotWithShape="1">
            <a:gsLst>
              <a:gs pos="0">
                <a:srgbClr val="5E97E1"/>
              </a:gs>
              <a:gs pos="58000">
                <a:srgbClr val="5E9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4499992" y="495301"/>
            <a:ext cx="3980428" cy="4432300"/>
            <a:chOff x="3528162" y="362525"/>
            <a:chExt cx="4342186" cy="4835127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6762" y="623321"/>
              <a:ext cx="2113586" cy="4574331"/>
            </a:xfrm>
            <a:prstGeom prst="roundRect">
              <a:avLst>
                <a:gd name="adj" fmla="val 4480"/>
              </a:avLst>
            </a:prstGeom>
            <a:effectLst>
              <a:outerShdw blurRad="228600" dist="50800" dir="624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28162" y="362525"/>
              <a:ext cx="2113586" cy="4574331"/>
            </a:xfrm>
            <a:prstGeom prst="roundRect">
              <a:avLst>
                <a:gd name="adj" fmla="val 4480"/>
              </a:avLst>
            </a:prstGeom>
            <a:effectLst>
              <a:outerShdw blurRad="228600" dist="50800" dir="624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99677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33000" y="1275607"/>
            <a:ext cx="4383016" cy="268897"/>
          </a:xfrm>
          <a:prstGeom prst="rect">
            <a:avLst/>
          </a:prstGeom>
          <a:gradFill>
            <a:gsLst>
              <a:gs pos="7000">
                <a:srgbClr val="C9E0FF">
                  <a:alpha val="53000"/>
                </a:srgbClr>
              </a:gs>
              <a:gs pos="87000">
                <a:srgbClr val="C9E0FF">
                  <a:alpha val="2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71214" y="1146981"/>
            <a:ext cx="2627899" cy="461663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>
              <a:defRPr/>
            </a:pPr>
            <a:r>
              <a:rPr lang="en-US" altLang="ko-KR" sz="24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3 </a:t>
            </a:r>
            <a:r>
              <a:rPr lang="en-US" altLang="ko-KR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Nested </a:t>
            </a:r>
            <a:r>
              <a:rPr lang="en-US" altLang="ko-KR" sz="1600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ScrollView</a:t>
            </a:r>
            <a:r>
              <a:rPr lang="ko-KR" altLang="en-US" sz="16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구현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095767" cy="523218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02. </a:t>
            </a:r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동작 설명</a:t>
            </a:r>
            <a:endParaRPr lang="ko-KR" altLang="en-US" sz="28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3000" y="959070"/>
            <a:ext cx="7200000" cy="25200"/>
          </a:xfrm>
          <a:prstGeom prst="rect">
            <a:avLst/>
          </a:prstGeom>
          <a:gradFill flip="none" rotWithShape="1">
            <a:gsLst>
              <a:gs pos="0">
                <a:srgbClr val="5E97E1"/>
              </a:gs>
              <a:gs pos="58000">
                <a:srgbClr val="5E9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820" y="362525"/>
            <a:ext cx="2113586" cy="4574332"/>
          </a:xfrm>
          <a:prstGeom prst="roundRect">
            <a:avLst>
              <a:gd name="adj" fmla="val 4480"/>
            </a:avLst>
          </a:prstGeom>
          <a:effectLst>
            <a:outerShdw blurRad="228600" dist="50800" dir="624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8792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235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push/>
      </p:transition>
    </mc:Choice>
    <mc:Fallback xmlns="">
      <p:transition advClick="0">
        <p:push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333001" y="1803474"/>
          <a:ext cx="4094984" cy="2935218"/>
        </p:xfrm>
        <a:graphic>
          <a:graphicData uri="http://schemas.openxmlformats.org/drawingml/2006/table">
            <a:tbl>
              <a:tblPr bandRow="1">
                <a:tableStyleId>{EB344D84-9AFB-497E-A393-DC336BA19D2E}</a:tableStyleId>
              </a:tblPr>
              <a:tblGrid>
                <a:gridCol w="40949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33419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333000" y="1275607"/>
            <a:ext cx="4383016" cy="268897"/>
          </a:xfrm>
          <a:prstGeom prst="rect">
            <a:avLst/>
          </a:prstGeom>
          <a:gradFill>
            <a:gsLst>
              <a:gs pos="7000">
                <a:srgbClr val="C9E0FF">
                  <a:alpha val="53000"/>
                </a:srgbClr>
              </a:gs>
              <a:gs pos="87000">
                <a:srgbClr val="C9E0FF">
                  <a:alpha val="2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71214" y="1146980"/>
            <a:ext cx="961802" cy="461665"/>
          </a:xfrm>
          <a:prstGeom prst="rect">
            <a:avLst/>
          </a:prstGeom>
          <a:noFill/>
        </p:spPr>
        <p:txBody>
          <a:bodyPr wrap="none" lIns="0" tIns="45719" rIns="0" bIns="45719" rtlCol="0" anchor="ctr">
            <a:spAutoFit/>
          </a:bodyPr>
          <a:lstStyle/>
          <a:p>
            <a:pPr algn="ctr">
              <a:defRPr/>
            </a:pPr>
            <a:r>
              <a:rPr lang="en-US" altLang="ko-KR" sz="2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1 </a:t>
            </a:r>
            <a:r>
              <a:rPr lang="ko-KR" altLang="en-US" sz="16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알고리즘</a:t>
            </a:r>
            <a:endParaRPr lang="ko-KR" altLang="en-US" sz="2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한수원 한돋움" pitchFamily="50" charset="-127"/>
              <a:ea typeface="한수원 한돋움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33000" y="411511"/>
            <a:ext cx="2294218" cy="523220"/>
          </a:xfrm>
          <a:prstGeom prst="rect">
            <a:avLst/>
          </a:prstGeom>
          <a:noFill/>
        </p:spPr>
        <p:txBody>
          <a:bodyPr wrap="none" lIns="0" tIns="45719" rIns="0" bIns="45719" rtlCol="0">
            <a:spAutoFit/>
          </a:bodyPr>
          <a:lstStyle/>
          <a:p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02-1</a:t>
            </a:r>
            <a:r>
              <a:rPr lang="en-US" altLang="ko-KR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. </a:t>
            </a:r>
            <a:r>
              <a:rPr lang="ko-KR" altLang="en-US" sz="2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한수원 한돋움" pitchFamily="50" charset="-127"/>
                <a:ea typeface="한수원 한돋움" pitchFamily="50" charset="-127"/>
              </a:rPr>
              <a:t>개념설계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33000" y="959070"/>
            <a:ext cx="7200000" cy="25200"/>
          </a:xfrm>
          <a:prstGeom prst="rect">
            <a:avLst/>
          </a:prstGeom>
          <a:gradFill flip="none" rotWithShape="1">
            <a:gsLst>
              <a:gs pos="0">
                <a:srgbClr val="5E97E1"/>
              </a:gs>
              <a:gs pos="58000">
                <a:srgbClr val="5E97E1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D:\9 임시\Git\jhy0409\2 vsStudio_P\210408_cSharp_basic_chap5\sukje_lotto\PPT\lottoAlgor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339502"/>
            <a:ext cx="3511520" cy="466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608094" y="1750401"/>
            <a:ext cx="3531858" cy="3054682"/>
          </a:xfrm>
          <a:prstGeom prst="rect">
            <a:avLst/>
          </a:prstGeom>
          <a:noFill/>
        </p:spPr>
        <p:txBody>
          <a:bodyPr wrap="square" lIns="0" tIns="45719" rIns="0" bIns="45719" rtlCol="0" anchor="t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public void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makeLotto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int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{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for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int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i = 0; i &lt;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goodLuck.Length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; i++)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{  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 =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r.Next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(1, 46);</a:t>
            </a:r>
            <a:b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/>
            </a:r>
            <a:b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 // (7 -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</a:t>
            </a: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번째 숫자까지는 번호당 확률 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70%</a:t>
            </a: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이상</a:t>
            </a:r>
          </a:p>
          <a:p>
            <a:pPr>
              <a:lnSpc>
                <a:spcPct val="125000"/>
              </a:lnSpc>
              <a:defRPr/>
            </a:pP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if (i &lt;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goodLuck.Length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-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 &amp;&amp;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hwaklyul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[i]) &lt; 0.9) </a:t>
            </a:r>
            <a:b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</a:b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{ i--;}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if (i &gt;=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goodLuck.Length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-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)) // </a:t>
            </a: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마지막 번호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randNum</a:t>
            </a: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개는 랜덤</a:t>
            </a:r>
          </a:p>
          <a:p>
            <a:pPr>
              <a:lnSpc>
                <a:spcPct val="125000"/>
              </a:lnSpc>
              <a:defRPr/>
            </a:pPr>
            <a:r>
              <a:rPr lang="ko-KR" altLang="en-US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{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 =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r.Next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(1, 46);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for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int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j = 0; j &lt; i; j++)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{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    if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 ==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[j])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    { i--;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   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Array.Sort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);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for (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int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i = 0; i &lt;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goodLuck.Length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; i++)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{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Console.Write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($"{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goodLuck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[i]},\t"); }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    </a:t>
            </a:r>
            <a:r>
              <a:rPr lang="en-US" altLang="ko-KR" sz="7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Console.WriteLine</a:t>
            </a: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();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        }</a:t>
            </a:r>
            <a:endParaRPr lang="ko-KR" altLang="en-US" sz="7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Light" pitchFamily="50" charset="-127"/>
              <a:ea typeface="나눔바른고딕 Light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687216-9C76-4F29-934C-F430DF40C5FA}"/>
              </a:ext>
            </a:extLst>
          </p:cNvPr>
          <p:cNvSpPr txBox="1"/>
          <p:nvPr/>
        </p:nvSpPr>
        <p:spPr>
          <a:xfrm>
            <a:off x="371214" y="1750401"/>
            <a:ext cx="227750" cy="3054682"/>
          </a:xfrm>
          <a:prstGeom prst="rect">
            <a:avLst/>
          </a:prstGeom>
          <a:noFill/>
        </p:spPr>
        <p:txBody>
          <a:bodyPr wrap="square" lIns="0" tIns="45719" rIns="0" bIns="45719" rtlCol="0" anchor="t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2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3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4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5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6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7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8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9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10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11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12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13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14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15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16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17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18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19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20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21</a:t>
            </a:r>
          </a:p>
          <a:p>
            <a:pPr>
              <a:lnSpc>
                <a:spcPct val="125000"/>
              </a:lnSpc>
              <a:defRPr/>
            </a:pPr>
            <a:r>
              <a:rPr lang="en-US" altLang="ko-KR" sz="7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rPr>
              <a:t>22</a:t>
            </a:r>
          </a:p>
        </p:txBody>
      </p:sp>
      <p:sp>
        <p:nvSpPr>
          <p:cNvPr id="7" name="타원 6"/>
          <p:cNvSpPr/>
          <p:nvPr/>
        </p:nvSpPr>
        <p:spPr>
          <a:xfrm>
            <a:off x="5505202" y="2594124"/>
            <a:ext cx="216024" cy="21602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ko-KR" sz="1100" b="1" dirty="0"/>
              <a:t>1</a:t>
            </a:r>
            <a:endParaRPr lang="ko-KR" altLang="en-US" sz="1100" b="1" dirty="0"/>
          </a:p>
        </p:txBody>
      </p:sp>
      <p:sp>
        <p:nvSpPr>
          <p:cNvPr id="15" name="타원 14"/>
          <p:cNvSpPr/>
          <p:nvPr/>
        </p:nvSpPr>
        <p:spPr>
          <a:xfrm>
            <a:off x="5505202" y="3508524"/>
            <a:ext cx="216024" cy="21602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ko-KR" sz="1100" b="1" dirty="0"/>
              <a:t>2</a:t>
            </a:r>
            <a:endParaRPr lang="ko-KR" altLang="en-US" sz="1100" b="1" dirty="0"/>
          </a:p>
        </p:txBody>
      </p:sp>
      <p:sp>
        <p:nvSpPr>
          <p:cNvPr id="12" name="육각형 11"/>
          <p:cNvSpPr/>
          <p:nvPr/>
        </p:nvSpPr>
        <p:spPr>
          <a:xfrm>
            <a:off x="852115" y="2457451"/>
            <a:ext cx="3145981" cy="402332"/>
          </a:xfrm>
          <a:custGeom>
            <a:avLst/>
            <a:gdLst>
              <a:gd name="connsiteX0" fmla="*/ 0 w 3215830"/>
              <a:gd name="connsiteY0" fmla="*/ 108012 h 216024"/>
              <a:gd name="connsiteX1" fmla="*/ 69849 w 3215830"/>
              <a:gd name="connsiteY1" fmla="*/ 0 h 216024"/>
              <a:gd name="connsiteX2" fmla="*/ 3145981 w 3215830"/>
              <a:gd name="connsiteY2" fmla="*/ 0 h 216024"/>
              <a:gd name="connsiteX3" fmla="*/ 3215830 w 3215830"/>
              <a:gd name="connsiteY3" fmla="*/ 108012 h 216024"/>
              <a:gd name="connsiteX4" fmla="*/ 3145981 w 3215830"/>
              <a:gd name="connsiteY4" fmla="*/ 216024 h 216024"/>
              <a:gd name="connsiteX5" fmla="*/ 69849 w 3215830"/>
              <a:gd name="connsiteY5" fmla="*/ 216024 h 216024"/>
              <a:gd name="connsiteX6" fmla="*/ 0 w 3215830"/>
              <a:gd name="connsiteY6" fmla="*/ 108012 h 216024"/>
              <a:gd name="connsiteX0" fmla="*/ 0 w 3145981"/>
              <a:gd name="connsiteY0" fmla="*/ 216024 h 216024"/>
              <a:gd name="connsiteX1" fmla="*/ 0 w 3145981"/>
              <a:gd name="connsiteY1" fmla="*/ 0 h 216024"/>
              <a:gd name="connsiteX2" fmla="*/ 3076132 w 3145981"/>
              <a:gd name="connsiteY2" fmla="*/ 0 h 216024"/>
              <a:gd name="connsiteX3" fmla="*/ 3145981 w 3145981"/>
              <a:gd name="connsiteY3" fmla="*/ 108012 h 216024"/>
              <a:gd name="connsiteX4" fmla="*/ 3076132 w 3145981"/>
              <a:gd name="connsiteY4" fmla="*/ 216024 h 216024"/>
              <a:gd name="connsiteX5" fmla="*/ 0 w 3145981"/>
              <a:gd name="connsiteY5" fmla="*/ 216024 h 2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45981" h="216024">
                <a:moveTo>
                  <a:pt x="0" y="216024"/>
                </a:moveTo>
                <a:lnTo>
                  <a:pt x="0" y="0"/>
                </a:lnTo>
                <a:lnTo>
                  <a:pt x="3076132" y="0"/>
                </a:lnTo>
                <a:lnTo>
                  <a:pt x="3145981" y="108012"/>
                </a:lnTo>
                <a:lnTo>
                  <a:pt x="3076132" y="216024"/>
                </a:lnTo>
                <a:lnTo>
                  <a:pt x="0" y="216024"/>
                </a:lnTo>
                <a:close/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 sz="1100" b="1"/>
          </a:p>
        </p:txBody>
      </p:sp>
      <p:cxnSp>
        <p:nvCxnSpPr>
          <p:cNvPr id="16" name="직선 화살표 연결선 15"/>
          <p:cNvCxnSpPr>
            <a:stCxn id="12" idx="3"/>
            <a:endCxn id="7" idx="2"/>
          </p:cNvCxnSpPr>
          <p:nvPr/>
        </p:nvCxnSpPr>
        <p:spPr>
          <a:xfrm>
            <a:off x="3998096" y="2658616"/>
            <a:ext cx="1507107" cy="43520"/>
          </a:xfrm>
          <a:prstGeom prst="straightConnector1">
            <a:avLst/>
          </a:prstGeom>
          <a:noFill/>
          <a:ln>
            <a:solidFill>
              <a:schemeClr val="accent6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육각형 11"/>
          <p:cNvSpPr/>
          <p:nvPr/>
        </p:nvSpPr>
        <p:spPr>
          <a:xfrm>
            <a:off x="852115" y="3006090"/>
            <a:ext cx="3145981" cy="1064260"/>
          </a:xfrm>
          <a:custGeom>
            <a:avLst/>
            <a:gdLst>
              <a:gd name="connsiteX0" fmla="*/ 0 w 3215830"/>
              <a:gd name="connsiteY0" fmla="*/ 108012 h 216024"/>
              <a:gd name="connsiteX1" fmla="*/ 69849 w 3215830"/>
              <a:gd name="connsiteY1" fmla="*/ 0 h 216024"/>
              <a:gd name="connsiteX2" fmla="*/ 3145981 w 3215830"/>
              <a:gd name="connsiteY2" fmla="*/ 0 h 216024"/>
              <a:gd name="connsiteX3" fmla="*/ 3215830 w 3215830"/>
              <a:gd name="connsiteY3" fmla="*/ 108012 h 216024"/>
              <a:gd name="connsiteX4" fmla="*/ 3145981 w 3215830"/>
              <a:gd name="connsiteY4" fmla="*/ 216024 h 216024"/>
              <a:gd name="connsiteX5" fmla="*/ 69849 w 3215830"/>
              <a:gd name="connsiteY5" fmla="*/ 216024 h 216024"/>
              <a:gd name="connsiteX6" fmla="*/ 0 w 3215830"/>
              <a:gd name="connsiteY6" fmla="*/ 108012 h 216024"/>
              <a:gd name="connsiteX0" fmla="*/ 0 w 3145981"/>
              <a:gd name="connsiteY0" fmla="*/ 216024 h 216024"/>
              <a:gd name="connsiteX1" fmla="*/ 0 w 3145981"/>
              <a:gd name="connsiteY1" fmla="*/ 0 h 216024"/>
              <a:gd name="connsiteX2" fmla="*/ 3076132 w 3145981"/>
              <a:gd name="connsiteY2" fmla="*/ 0 h 216024"/>
              <a:gd name="connsiteX3" fmla="*/ 3145981 w 3145981"/>
              <a:gd name="connsiteY3" fmla="*/ 108012 h 216024"/>
              <a:gd name="connsiteX4" fmla="*/ 3076132 w 3145981"/>
              <a:gd name="connsiteY4" fmla="*/ 216024 h 216024"/>
              <a:gd name="connsiteX5" fmla="*/ 0 w 3145981"/>
              <a:gd name="connsiteY5" fmla="*/ 216024 h 216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45981" h="216024">
                <a:moveTo>
                  <a:pt x="0" y="216024"/>
                </a:moveTo>
                <a:lnTo>
                  <a:pt x="0" y="0"/>
                </a:lnTo>
                <a:lnTo>
                  <a:pt x="3076132" y="0"/>
                </a:lnTo>
                <a:lnTo>
                  <a:pt x="3145981" y="108012"/>
                </a:lnTo>
                <a:lnTo>
                  <a:pt x="3076132" y="216024"/>
                </a:lnTo>
                <a:lnTo>
                  <a:pt x="0" y="216024"/>
                </a:lnTo>
                <a:close/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 sz="1100" b="1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3998096" y="3541266"/>
            <a:ext cx="1507107" cy="75270"/>
          </a:xfrm>
          <a:prstGeom prst="straightConnector1">
            <a:avLst/>
          </a:prstGeom>
          <a:noFill/>
          <a:ln>
            <a:solidFill>
              <a:srgbClr val="00B0F0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800914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589748"/>
              </p:ext>
            </p:extLst>
          </p:nvPr>
        </p:nvGraphicFramePr>
        <p:xfrm>
          <a:off x="333001" y="1203596"/>
          <a:ext cx="4498490" cy="3663768"/>
        </p:xfrm>
        <a:graphic>
          <a:graphicData uri="http://schemas.openxmlformats.org/drawingml/2006/table">
            <a:tbl>
              <a:tblPr bandRow="1">
                <a:tableStyleId>{EB344D84-9AFB-497E-A393-DC336BA19D2E}</a:tableStyleId>
              </a:tblPr>
              <a:tblGrid>
                <a:gridCol w="4498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52657">
                <a:tc>
                  <a:txBody>
                    <a:bodyPr/>
                    <a:lstStyle/>
                    <a:p>
                      <a:pPr algn="r" latinLnBrk="1"/>
                      <a:endParaRPr lang="ko-KR" altLang="en-US" sz="100" dirty="0"/>
                    </a:p>
                  </a:txBody>
                  <a:tcPr marL="100450" marR="100450" marT="50225" marB="5022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  <p:grpSp>
        <p:nvGrpSpPr>
          <p:cNvPr id="5" name="그룹 4"/>
          <p:cNvGrpSpPr/>
          <p:nvPr/>
        </p:nvGrpSpPr>
        <p:grpSpPr>
          <a:xfrm>
            <a:off x="371213" y="1150524"/>
            <a:ext cx="4272795" cy="3785652"/>
            <a:chOff x="371213" y="1750400"/>
            <a:chExt cx="3889533" cy="344608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1687216-9C76-4F29-934C-F430DF40C5FA}"/>
                </a:ext>
              </a:extLst>
            </p:cNvPr>
            <p:cNvSpPr txBox="1"/>
            <p:nvPr/>
          </p:nvSpPr>
          <p:spPr>
            <a:xfrm>
              <a:off x="608093" y="1750400"/>
              <a:ext cx="3652653" cy="3446086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private void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button_test_Click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(object sender,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EventArgs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e)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{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try {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if 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== HINTED_TEXT</a:t>
              </a:r>
              <a:r>
                <a:rPr lang="en-US" altLang="ko-KR" sz="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 { 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</a:t>
              </a:r>
              <a:r>
                <a:rPr lang="en-US" altLang="ko-KR" sz="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   </a:t>
              </a:r>
              <a:r>
                <a:rPr lang="en-US" altLang="ko-KR" sz="800" b="1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= "0"; }</a:t>
              </a:r>
            </a:p>
            <a:p>
              <a:pPr>
                <a:lnSpc>
                  <a:spcPct val="125000"/>
                </a:lnSpc>
                <a:defRPr/>
              </a:pPr>
              <a:endPara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endParaRP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int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int.Parse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if 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&gt; 7 ||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&lt; 0) {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MessageBox.Show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("0~7</a:t>
              </a:r>
              <a:r>
                <a:rPr lang="ko-KR" altLang="en-US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사이의 값을 입력하세요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\n 0</a:t>
              </a:r>
              <a:r>
                <a:rPr lang="ko-KR" altLang="en-US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으로 다시 초기화합니다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.");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"0";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    return;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}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hd.makeLotto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} catch 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FormatException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 {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MessageBox.Show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("</a:t>
              </a:r>
              <a:r>
                <a:rPr lang="ko-KR" altLang="en-US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유효하지 않은 값입니다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.");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makeRandTxtBox.Text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"0";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        return;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}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int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[]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gluck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hd.GoodLuck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Label[]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labelNum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{ label_num1, label_num2, ... , label_num7 };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Label[]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thisPerc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= { thisPcent_1, thisPcent_2, ... , thisPcent_7 };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PctTxtShowRed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thisPerc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,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gluck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   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changeLabel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(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labelNum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,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thisPerc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, </a:t>
              </a:r>
              <a:r>
                <a:rPr lang="en-US" altLang="ko-KR" sz="8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gluck</a:t>
              </a: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);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        }</a:t>
              </a:r>
              <a:endParaRPr lang="ko-KR" altLang="en-US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1687216-9C76-4F29-934C-F430DF40C5FA}"/>
                </a:ext>
              </a:extLst>
            </p:cNvPr>
            <p:cNvSpPr txBox="1"/>
            <p:nvPr/>
          </p:nvSpPr>
          <p:spPr>
            <a:xfrm>
              <a:off x="371213" y="1750400"/>
              <a:ext cx="227750" cy="3446086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3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4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5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6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7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8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9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10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11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12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13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14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15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16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17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18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19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20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21</a:t>
              </a:r>
            </a:p>
            <a:p>
              <a:pPr>
                <a:lnSpc>
                  <a:spcPct val="125000"/>
                </a:lnSpc>
                <a:defRPr/>
              </a:pP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22</a:t>
              </a:r>
              <a:b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</a:br>
              <a: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23</a:t>
              </a:r>
              <a:br>
                <a:rPr lang="en-US" altLang="ko-KR" sz="8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</a:br>
              <a:r>
                <a:rPr lang="en-US" altLang="ko-KR" sz="800" b="1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itchFamily="50" charset="-127"/>
                  <a:ea typeface="나눔바른고딕 Light" pitchFamily="50" charset="-127"/>
                </a:rPr>
                <a:t>24</a:t>
              </a:r>
              <a:endParaRPr lang="en-US" altLang="ko-KR" sz="8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itchFamily="50" charset="-127"/>
                <a:ea typeface="나눔바른고딕 Light" pitchFamily="50" charset="-127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827584" y="3181350"/>
            <a:ext cx="4010400" cy="75855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27584" y="1493520"/>
            <a:ext cx="4011116" cy="4495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27584" y="2110503"/>
            <a:ext cx="4010400" cy="105656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5508105" y="1419623"/>
            <a:ext cx="3096344" cy="919480"/>
            <a:chOff x="5508104" y="1493520"/>
            <a:chExt cx="3096344" cy="919480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4258" y="1955800"/>
              <a:ext cx="1657350" cy="45720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16" name="그룹 15"/>
            <p:cNvGrpSpPr/>
            <p:nvPr/>
          </p:nvGrpSpPr>
          <p:grpSpPr>
            <a:xfrm>
              <a:off x="5508104" y="1493520"/>
              <a:ext cx="3096344" cy="523220"/>
              <a:chOff x="5508104" y="1534021"/>
              <a:chExt cx="3096344" cy="523220"/>
            </a:xfrm>
          </p:grpSpPr>
          <p:sp>
            <p:nvSpPr>
              <p:cNvPr id="9" name="타원 8"/>
              <p:cNvSpPr/>
              <p:nvPr/>
            </p:nvSpPr>
            <p:spPr>
              <a:xfrm>
                <a:off x="5508104" y="1610298"/>
                <a:ext cx="216024" cy="21602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b="1" dirty="0"/>
                  <a:t>1</a:t>
                </a:r>
                <a:endParaRPr lang="ko-KR" altLang="en-US" sz="1100" b="1" dirty="0"/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5859481" y="1534021"/>
                <a:ext cx="2744967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ko-KR" altLang="en-US" sz="1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힌트 텍스트</a:t>
                </a:r>
                <a:r>
                  <a:rPr lang="en-US" altLang="ko-KR" sz="8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Light" pitchFamily="50" charset="-127"/>
                    <a:ea typeface="나눔바른고딕 Light" pitchFamily="50" charset="-127"/>
                  </a:rPr>
                  <a:t>(</a:t>
                </a:r>
                <a:r>
                  <a:rPr lang="ko-KR" altLang="en-US" sz="8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Light" pitchFamily="50" charset="-127"/>
                    <a:ea typeface="나눔바른고딕 Light" pitchFamily="50" charset="-127"/>
                  </a:rPr>
                  <a:t>부가적인 내용을 설명하는 기본문구</a:t>
                </a:r>
                <a:r>
                  <a:rPr lang="en-US" altLang="ko-KR" sz="8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 Light" pitchFamily="50" charset="-127"/>
                    <a:ea typeface="나눔바른고딕 Light" pitchFamily="50" charset="-127"/>
                  </a:rPr>
                  <a:t>)</a:t>
                </a:r>
              </a:p>
              <a:p>
                <a:pPr>
                  <a:defRPr/>
                </a:pPr>
                <a:r>
                  <a:rPr lang="ko-KR" altLang="en-US" sz="1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정보 </a:t>
                </a:r>
                <a:r>
                  <a:rPr lang="ko-KR" altLang="en-US" sz="1400" b="1" dirty="0" err="1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입력시</a:t>
                </a:r>
                <a:r>
                  <a:rPr lang="ko-KR" altLang="en-US" sz="1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 사라진다</a:t>
                </a:r>
                <a:r>
                  <a:rPr lang="en-US" altLang="ko-KR" sz="14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한수원 한돋움" pitchFamily="50" charset="-127"/>
                    <a:ea typeface="한수원 한돋움" pitchFamily="50" charset="-127"/>
                  </a:rPr>
                  <a:t>.</a:t>
                </a:r>
                <a:endParaRPr lang="ko-KR" altLang="en-US" sz="20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endParaRPr>
              </a:p>
            </p:txBody>
          </p:sp>
        </p:grpSp>
      </p:grpSp>
      <p:grpSp>
        <p:nvGrpSpPr>
          <p:cNvPr id="13" name="그룹 12"/>
          <p:cNvGrpSpPr/>
          <p:nvPr/>
        </p:nvGrpSpPr>
        <p:grpSpPr>
          <a:xfrm>
            <a:off x="5508105" y="2480578"/>
            <a:ext cx="2016224" cy="523220"/>
            <a:chOff x="5508104" y="2423021"/>
            <a:chExt cx="2016224" cy="523220"/>
          </a:xfrm>
        </p:grpSpPr>
        <p:sp>
          <p:nvSpPr>
            <p:cNvPr id="10" name="타원 9"/>
            <p:cNvSpPr/>
            <p:nvPr/>
          </p:nvSpPr>
          <p:spPr>
            <a:xfrm>
              <a:off x="5508104" y="2492075"/>
              <a:ext cx="216024" cy="21602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2</a:t>
              </a:r>
              <a:endParaRPr lang="ko-KR" altLang="en-US" sz="1100" b="1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5859481" y="2423021"/>
              <a:ext cx="166484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>텍스트박스 숫자 </a:t>
              </a:r>
              <a: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/>
              </a:r>
              <a:br>
                <a:rPr lang="en-US" altLang="ko-KR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</a:br>
              <a:r>
                <a:rPr lang="ko-KR" altLang="en-US" sz="14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>범위값</a:t>
              </a: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> 확인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5508105" y="3334648"/>
            <a:ext cx="1656184" cy="523220"/>
            <a:chOff x="5508104" y="3318371"/>
            <a:chExt cx="1656184" cy="523220"/>
          </a:xfrm>
        </p:grpSpPr>
        <p:sp>
          <p:nvSpPr>
            <p:cNvPr id="11" name="타원 10"/>
            <p:cNvSpPr/>
            <p:nvPr/>
          </p:nvSpPr>
          <p:spPr>
            <a:xfrm>
              <a:off x="5508104" y="3374327"/>
              <a:ext cx="216024" cy="21602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3</a:t>
              </a:r>
              <a:endParaRPr lang="ko-KR" altLang="en-US" sz="1100" b="1" dirty="0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5859481" y="3318371"/>
              <a:ext cx="130480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한수원 한돋움" pitchFamily="50" charset="-127"/>
                  <a:ea typeface="한수원 한돋움" pitchFamily="50" charset="-127"/>
                </a:rPr>
                <a:t>기타 유효하지 않은 값 처리</a:t>
              </a:r>
            </a:p>
          </p:txBody>
        </p:sp>
      </p:grpSp>
      <p:cxnSp>
        <p:nvCxnSpPr>
          <p:cNvPr id="20" name="직선 연결선 19"/>
          <p:cNvCxnSpPr>
            <a:stCxn id="10" idx="2"/>
          </p:cNvCxnSpPr>
          <p:nvPr/>
        </p:nvCxnSpPr>
        <p:spPr>
          <a:xfrm flipH="1">
            <a:off x="4838701" y="2657644"/>
            <a:ext cx="669404" cy="0"/>
          </a:xfrm>
          <a:prstGeom prst="lin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직선 연결선 21"/>
          <p:cNvCxnSpPr/>
          <p:nvPr/>
        </p:nvCxnSpPr>
        <p:spPr>
          <a:xfrm flipH="1">
            <a:off x="4838701" y="1616244"/>
            <a:ext cx="669404" cy="0"/>
          </a:xfrm>
          <a:prstGeom prst="lin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" name="직선 연결선 22"/>
          <p:cNvCxnSpPr/>
          <p:nvPr/>
        </p:nvCxnSpPr>
        <p:spPr>
          <a:xfrm flipH="1">
            <a:off x="4838701" y="3502194"/>
            <a:ext cx="669404" cy="0"/>
          </a:xfrm>
          <a:prstGeom prst="lin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004415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621</Words>
  <Application>Microsoft Office PowerPoint</Application>
  <PresentationFormat>화면 슬라이드 쇼(16:9)</PresentationFormat>
  <Paragraphs>246</Paragraphs>
  <Slides>17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나눔바른고딕 Light</vt:lpstr>
      <vt:lpstr>한수원 한돋움</vt:lpstr>
      <vt:lpstr>맑은 고딕</vt:lpstr>
      <vt:lpstr>한수원 한돋움 Bold</vt:lpstr>
      <vt:lpstr>Arial</vt:lpstr>
      <vt:lpstr>1_Office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KB</cp:lastModifiedBy>
  <cp:revision>328</cp:revision>
  <cp:lastPrinted>2021-04-29T00:39:51Z</cp:lastPrinted>
  <dcterms:created xsi:type="dcterms:W3CDTF">2021-04-11T06:29:46Z</dcterms:created>
  <dcterms:modified xsi:type="dcterms:W3CDTF">2021-05-17T07:19:05Z</dcterms:modified>
</cp:coreProperties>
</file>

<file path=docProps/thumbnail.jpeg>
</file>